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327" r:id="rId6"/>
    <p:sldId id="309" r:id="rId7"/>
    <p:sldId id="328" r:id="rId8"/>
    <p:sldId id="326" r:id="rId9"/>
    <p:sldId id="329" r:id="rId10"/>
    <p:sldId id="330" r:id="rId11"/>
    <p:sldId id="331" r:id="rId12"/>
    <p:sldId id="333" r:id="rId13"/>
    <p:sldId id="332" r:id="rId14"/>
    <p:sldId id="334" r:id="rId15"/>
    <p:sldId id="335" r:id="rId16"/>
    <p:sldId id="314"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1776" userDrawn="1">
          <p15:clr>
            <a:srgbClr val="A4A3A4"/>
          </p15:clr>
        </p15:guide>
        <p15:guide id="4" orient="horz" pos="3240" userDrawn="1">
          <p15:clr>
            <a:srgbClr val="A4A3A4"/>
          </p15:clr>
        </p15:guide>
        <p15:guide id="5" pos="3840">
          <p15:clr>
            <a:srgbClr val="A4A3A4"/>
          </p15:clr>
        </p15:guide>
        <p15:guide id="6" pos="5664" userDrawn="1">
          <p15:clr>
            <a:srgbClr val="A4A3A4"/>
          </p15:clr>
        </p15:guide>
        <p15:guide id="7" pos="1536" userDrawn="1">
          <p15:clr>
            <a:srgbClr val="A4A3A4"/>
          </p15:clr>
        </p15:guide>
        <p15:guide id="8" orient="horz" pos="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921"/>
    <a:srgbClr val="BF8641"/>
    <a:srgbClr val="D98D30"/>
    <a:srgbClr val="BF6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102"/>
      </p:cViewPr>
      <p:guideLst>
        <p:guide orient="horz" pos="1080"/>
        <p:guide orient="horz" pos="1776"/>
        <p:guide orient="horz" pos="3240"/>
        <p:guide pos="3840"/>
        <p:guide pos="5664"/>
        <p:guide pos="1536"/>
        <p:guide orient="horz" pos="720"/>
      </p:guideLst>
    </p:cSldViewPr>
  </p:slideViewPr>
  <p:notesTextViewPr>
    <p:cViewPr>
      <p:scale>
        <a:sx n="1" d="1"/>
        <a:sy n="1" d="1"/>
      </p:scale>
      <p:origin x="0" y="0"/>
    </p:cViewPr>
  </p:notesTextViewPr>
  <p:sorterViewPr>
    <p:cViewPr>
      <p:scale>
        <a:sx n="1" d="1"/>
        <a:sy n="1" d="1"/>
      </p:scale>
      <p:origin x="0" y="-1071"/>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ara Stewart" userId="db1ac9d4c7f90cd6" providerId="LiveId" clId="{A633E69B-40AE-4202-BEDD-AAC4231903A9}"/>
    <pc:docChg chg="modSld">
      <pc:chgData name="Ceara Stewart" userId="db1ac9d4c7f90cd6" providerId="LiveId" clId="{A633E69B-40AE-4202-BEDD-AAC4231903A9}" dt="2023-06-15T23:59:28.899" v="3" actId="1076"/>
      <pc:docMkLst>
        <pc:docMk/>
      </pc:docMkLst>
      <pc:sldChg chg="modSp mod">
        <pc:chgData name="Ceara Stewart" userId="db1ac9d4c7f90cd6" providerId="LiveId" clId="{A633E69B-40AE-4202-BEDD-AAC4231903A9}" dt="2023-06-15T23:05:05.528" v="1" actId="20577"/>
        <pc:sldMkLst>
          <pc:docMk/>
          <pc:sldMk cId="1642425379" sldId="256"/>
        </pc:sldMkLst>
        <pc:spChg chg="mod">
          <ac:chgData name="Ceara Stewart" userId="db1ac9d4c7f90cd6" providerId="LiveId" clId="{A633E69B-40AE-4202-BEDD-AAC4231903A9}" dt="2023-06-15T23:05:05.528" v="1" actId="20577"/>
          <ac:spMkLst>
            <pc:docMk/>
            <pc:sldMk cId="1642425379" sldId="256"/>
            <ac:spMk id="46" creationId="{70F6BB83-FE06-42C6-8C19-9F085DD9A9BF}"/>
          </ac:spMkLst>
        </pc:spChg>
      </pc:sldChg>
      <pc:sldChg chg="modSp mod">
        <pc:chgData name="Ceara Stewart" userId="db1ac9d4c7f90cd6" providerId="LiveId" clId="{A633E69B-40AE-4202-BEDD-AAC4231903A9}" dt="2023-06-15T23:59:28.899" v="3" actId="1076"/>
        <pc:sldMkLst>
          <pc:docMk/>
          <pc:sldMk cId="318463859" sldId="330"/>
        </pc:sldMkLst>
        <pc:spChg chg="mod">
          <ac:chgData name="Ceara Stewart" userId="db1ac9d4c7f90cd6" providerId="LiveId" clId="{A633E69B-40AE-4202-BEDD-AAC4231903A9}" dt="2023-06-15T23:59:28.899" v="3" actId="1076"/>
          <ac:spMkLst>
            <pc:docMk/>
            <pc:sldMk cId="318463859" sldId="330"/>
            <ac:spMk id="20" creationId="{A3DC9E11-77A5-EF7B-9365-172E05F0586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DD37D-224E-4A2E-8417-8C17D4A5C8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B1C7EA-584A-4063-BBF8-F1D29734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17B7C-60D9-405F-8753-390BD5F55D7A}" type="datetimeFigureOut">
              <a:rPr lang="en-US" smtClean="0"/>
              <a:t>6/15/2023</a:t>
            </a:fld>
            <a:endParaRPr lang="en-US" dirty="0"/>
          </a:p>
        </p:txBody>
      </p:sp>
      <p:sp>
        <p:nvSpPr>
          <p:cNvPr id="4" name="Footer Placeholder 3">
            <a:extLst>
              <a:ext uri="{FF2B5EF4-FFF2-40B4-BE49-F238E27FC236}">
                <a16:creationId xmlns:a16="http://schemas.microsoft.com/office/drawing/2014/main" id="{E22F4596-F6B6-4D9D-B156-71CCDAE4E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E234F26-69E4-4D77-8646-C93DD1E0A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68A390-5D0E-4E62-98EC-976C3766C450}" type="slidenum">
              <a:rPr lang="en-US" smtClean="0"/>
              <a:t>‹#›</a:t>
            </a:fld>
            <a:endParaRPr lang="en-US" dirty="0"/>
          </a:p>
        </p:txBody>
      </p:sp>
    </p:spTree>
    <p:extLst>
      <p:ext uri="{BB962C8B-B14F-4D97-AF65-F5344CB8AC3E}">
        <p14:creationId xmlns:p14="http://schemas.microsoft.com/office/powerpoint/2010/main" val="2342274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6/15/2023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DD9099-6901-40BC-B1DA-AD6ADD5C6099}"/>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userDrawn="1">
            <p:ph type="ctrTitle"/>
          </p:nvPr>
        </p:nvSpPr>
        <p:spPr>
          <a:xfrm>
            <a:off x="458724" y="4524231"/>
            <a:ext cx="11274552" cy="1162499"/>
          </a:xfrm>
          <a:solidFill>
            <a:schemeClr val="tx1">
              <a:alpha val="10000"/>
            </a:schemeClr>
          </a:solidFill>
          <a:ln w="38100">
            <a:solidFill>
              <a:schemeClr val="tx2"/>
            </a:solidFill>
          </a:ln>
        </p:spPr>
        <p:txBody>
          <a:bodyPr lIns="274320" anchor="ctr">
            <a:normAutofit/>
          </a:bodyPr>
          <a:lstStyle>
            <a:lvl1pPr algn="l">
              <a:lnSpc>
                <a:spcPct val="108000"/>
              </a:lnSpc>
              <a:defRPr sz="4400" spc="100" baseline="0">
                <a:solidFill>
                  <a:schemeClr val="accent5">
                    <a:lumMod val="20000"/>
                    <a:lumOff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userDrawn="1">
            <p:ph type="subTitle" idx="1" hasCustomPrompt="1"/>
          </p:nvPr>
        </p:nvSpPr>
        <p:spPr>
          <a:xfrm>
            <a:off x="458723" y="5686727"/>
            <a:ext cx="5637271" cy="692639"/>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9" name="Text Placeholder 8">
            <a:extLst>
              <a:ext uri="{FF2B5EF4-FFF2-40B4-BE49-F238E27FC236}">
                <a16:creationId xmlns:a16="http://schemas.microsoft.com/office/drawing/2014/main" id="{AEC85266-52B0-409F-8CE4-E444E424D5E1}"/>
              </a:ext>
            </a:extLst>
          </p:cNvPr>
          <p:cNvSpPr>
            <a:spLocks noGrp="1"/>
          </p:cNvSpPr>
          <p:nvPr userDrawn="1">
            <p:ph type="body" sz="quarter" idx="13" hasCustomPrompt="1"/>
          </p:nvPr>
        </p:nvSpPr>
        <p:spPr>
          <a:xfrm>
            <a:off x="6095993" y="5686727"/>
            <a:ext cx="5637269" cy="692638"/>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stStyle>
          <a:p>
            <a:pPr lvl="0"/>
            <a:r>
              <a:rPr lang="en-US" dirty="0"/>
              <a:t>DATE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8610CAC7-0287-4791-AA90-6C130B8730D8}"/>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6638544" y="960120"/>
            <a:ext cx="4700016" cy="1325563"/>
          </a:xfrm>
        </p:spPr>
        <p:txBody>
          <a:bodyPr/>
          <a:lstStyle>
            <a:lvl1pPr algn="ctr">
              <a:defRPr>
                <a:solidFill>
                  <a:schemeClr val="accent3">
                    <a:lumMod val="25000"/>
                  </a:schemeClr>
                </a:solidFill>
              </a:defRPr>
            </a:lvl1pPr>
          </a:lstStyle>
          <a:p>
            <a:r>
              <a:rPr lang="en-US" dirty="0"/>
              <a:t>Click to edit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931152" y="2715768"/>
            <a:ext cx="4114800" cy="118872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931152" y="4663440"/>
            <a:ext cx="4114800" cy="100584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3053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749808"/>
            <a:ext cx="10515600" cy="914400"/>
          </a:xfrm>
        </p:spPr>
        <p:txBody>
          <a:bodyPr/>
          <a:lstStyle>
            <a:lvl1pPr algn="ctr">
              <a:defRPr>
                <a:solidFill>
                  <a:schemeClr val="accent3">
                    <a:lumMod val="25000"/>
                  </a:schemeClr>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25000"/>
                  </a:schemeClr>
                </a:solidFill>
              </a:defRPr>
            </a:lvl1pPr>
          </a:lstStyle>
          <a:p>
            <a:r>
              <a:rPr lang="en-ZA" dirty="0"/>
              <a:t>Conference presentation</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25000"/>
                  </a:schemeClr>
                </a:solidFill>
              </a:defRPr>
            </a:lvl1pPr>
          </a:lstStyle>
          <a:p>
            <a:fld id="{19B51A1E-902D-48AF-9020-955120F399B6}" type="slidenum">
              <a:rPr lang="en-ZA" smtClean="0"/>
              <a:pPr/>
              <a:t>‹#›</a:t>
            </a:fld>
            <a:endParaRPr lang="en-ZA" dirty="0"/>
          </a:p>
        </p:txBody>
      </p:sp>
      <p:sp>
        <p:nvSpPr>
          <p:cNvPr id="35" name="Text Placeholder 10">
            <a:extLst>
              <a:ext uri="{FF2B5EF4-FFF2-40B4-BE49-F238E27FC236}">
                <a16:creationId xmlns:a16="http://schemas.microsoft.com/office/drawing/2014/main" id="{301DA176-9193-4B04-B599-C94E317913E0}"/>
              </a:ext>
            </a:extLst>
          </p:cNvPr>
          <p:cNvSpPr>
            <a:spLocks noGrp="1"/>
          </p:cNvSpPr>
          <p:nvPr>
            <p:ph type="body" sz="quarter" idx="33" hasCustomPrompt="1"/>
          </p:nvPr>
        </p:nvSpPr>
        <p:spPr>
          <a:xfrm>
            <a:off x="758952" y="3127677"/>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36" name="Text Placeholder 10">
            <a:extLst>
              <a:ext uri="{FF2B5EF4-FFF2-40B4-BE49-F238E27FC236}">
                <a16:creationId xmlns:a16="http://schemas.microsoft.com/office/drawing/2014/main" id="{D950A6C4-345F-4857-A613-BA3B56096B8F}"/>
              </a:ext>
            </a:extLst>
          </p:cNvPr>
          <p:cNvSpPr>
            <a:spLocks noGrp="1"/>
          </p:cNvSpPr>
          <p:nvPr>
            <p:ph type="body" sz="quarter" idx="34" hasCustomPrompt="1"/>
          </p:nvPr>
        </p:nvSpPr>
        <p:spPr>
          <a:xfrm>
            <a:off x="19659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8" name="Text Placeholder 10">
            <a:extLst>
              <a:ext uri="{FF2B5EF4-FFF2-40B4-BE49-F238E27FC236}">
                <a16:creationId xmlns:a16="http://schemas.microsoft.com/office/drawing/2014/main" id="{DD4ADE2E-411A-4FE3-BE95-DAF1FDCBC555}"/>
              </a:ext>
            </a:extLst>
          </p:cNvPr>
          <p:cNvSpPr>
            <a:spLocks noGrp="1"/>
          </p:cNvSpPr>
          <p:nvPr>
            <p:ph type="body" sz="quarter" idx="35" hasCustomPrompt="1"/>
          </p:nvPr>
        </p:nvSpPr>
        <p:spPr>
          <a:xfrm>
            <a:off x="27538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9" name="Text Placeholder 10">
            <a:extLst>
              <a:ext uri="{FF2B5EF4-FFF2-40B4-BE49-F238E27FC236}">
                <a16:creationId xmlns:a16="http://schemas.microsoft.com/office/drawing/2014/main" id="{47FAF332-F615-4C47-95EA-CE17DFEE62A7}"/>
              </a:ext>
            </a:extLst>
          </p:cNvPr>
          <p:cNvSpPr>
            <a:spLocks noGrp="1"/>
          </p:cNvSpPr>
          <p:nvPr>
            <p:ph type="body" sz="quarter" idx="36" hasCustomPrompt="1"/>
          </p:nvPr>
        </p:nvSpPr>
        <p:spPr>
          <a:xfrm>
            <a:off x="35418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4AE2424F-E961-4201-91A6-3AAB4B81F204}"/>
              </a:ext>
            </a:extLst>
          </p:cNvPr>
          <p:cNvSpPr>
            <a:spLocks noGrp="1"/>
          </p:cNvSpPr>
          <p:nvPr>
            <p:ph type="body" sz="quarter" idx="37" hasCustomPrompt="1"/>
          </p:nvPr>
        </p:nvSpPr>
        <p:spPr>
          <a:xfrm>
            <a:off x="43297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376057B0-36CD-44FC-A0B9-2DD64FB47DD7}"/>
              </a:ext>
            </a:extLst>
          </p:cNvPr>
          <p:cNvSpPr>
            <a:spLocks noGrp="1"/>
          </p:cNvSpPr>
          <p:nvPr>
            <p:ph type="body" sz="quarter" idx="38" hasCustomPrompt="1"/>
          </p:nvPr>
        </p:nvSpPr>
        <p:spPr>
          <a:xfrm>
            <a:off x="758952" y="3928953"/>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42" name="Text Placeholder 10">
            <a:extLst>
              <a:ext uri="{FF2B5EF4-FFF2-40B4-BE49-F238E27FC236}">
                <a16:creationId xmlns:a16="http://schemas.microsoft.com/office/drawing/2014/main" id="{676D61D8-553D-48A5-A736-7775F27B69B5}"/>
              </a:ext>
            </a:extLst>
          </p:cNvPr>
          <p:cNvSpPr>
            <a:spLocks noGrp="1"/>
          </p:cNvSpPr>
          <p:nvPr>
            <p:ph type="body" sz="quarter" idx="39" hasCustomPrompt="1"/>
          </p:nvPr>
        </p:nvSpPr>
        <p:spPr>
          <a:xfrm>
            <a:off x="51176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028ADE-A26E-4E87-85C6-87A161CB8243}"/>
              </a:ext>
            </a:extLst>
          </p:cNvPr>
          <p:cNvSpPr>
            <a:spLocks noGrp="1"/>
          </p:cNvSpPr>
          <p:nvPr>
            <p:ph type="body" sz="quarter" idx="40" hasCustomPrompt="1"/>
          </p:nvPr>
        </p:nvSpPr>
        <p:spPr>
          <a:xfrm>
            <a:off x="59055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D49729D5-3821-43F6-A1C5-5549E5177E02}"/>
              </a:ext>
            </a:extLst>
          </p:cNvPr>
          <p:cNvSpPr>
            <a:spLocks noGrp="1"/>
          </p:cNvSpPr>
          <p:nvPr>
            <p:ph type="body" sz="quarter" idx="41" hasCustomPrompt="1"/>
          </p:nvPr>
        </p:nvSpPr>
        <p:spPr>
          <a:xfrm>
            <a:off x="66934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02C709FA-DC0E-435A-A4A7-A975A8D413BA}"/>
              </a:ext>
            </a:extLst>
          </p:cNvPr>
          <p:cNvSpPr>
            <a:spLocks noGrp="1"/>
          </p:cNvSpPr>
          <p:nvPr>
            <p:ph type="body" sz="quarter" idx="42" hasCustomPrompt="1"/>
          </p:nvPr>
        </p:nvSpPr>
        <p:spPr>
          <a:xfrm>
            <a:off x="90572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018BA8DF-331D-4B6E-AF52-AA13732A6B95}"/>
              </a:ext>
            </a:extLst>
          </p:cNvPr>
          <p:cNvSpPr>
            <a:spLocks noGrp="1"/>
          </p:cNvSpPr>
          <p:nvPr>
            <p:ph type="body" sz="quarter" idx="43" hasCustomPrompt="1"/>
          </p:nvPr>
        </p:nvSpPr>
        <p:spPr>
          <a:xfrm>
            <a:off x="74814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DBEB8F26-CF5F-4C8F-94D3-2DACD0914B60}"/>
              </a:ext>
            </a:extLst>
          </p:cNvPr>
          <p:cNvSpPr>
            <a:spLocks noGrp="1"/>
          </p:cNvSpPr>
          <p:nvPr>
            <p:ph type="body" sz="quarter" idx="44" hasCustomPrompt="1"/>
          </p:nvPr>
        </p:nvSpPr>
        <p:spPr>
          <a:xfrm>
            <a:off x="82693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C0A380-C705-47E5-960A-C495280B86E2}"/>
              </a:ext>
            </a:extLst>
          </p:cNvPr>
          <p:cNvSpPr>
            <a:spLocks noGrp="1"/>
          </p:cNvSpPr>
          <p:nvPr>
            <p:ph type="body" sz="quarter" idx="45" hasCustomPrompt="1"/>
          </p:nvPr>
        </p:nvSpPr>
        <p:spPr>
          <a:xfrm>
            <a:off x="98451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E217E3B9-2273-4A22-A07E-4FEFB35FCC01}"/>
              </a:ext>
            </a:extLst>
          </p:cNvPr>
          <p:cNvSpPr>
            <a:spLocks noGrp="1"/>
          </p:cNvSpPr>
          <p:nvPr>
            <p:ph type="body" sz="quarter" idx="46" hasCustomPrompt="1"/>
          </p:nvPr>
        </p:nvSpPr>
        <p:spPr>
          <a:xfrm>
            <a:off x="10633085"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E119361-CC51-4C9D-A4B5-BDEEE01371A3}"/>
              </a:ext>
            </a:extLst>
          </p:cNvPr>
          <p:cNvSpPr>
            <a:spLocks noGrp="1"/>
          </p:cNvSpPr>
          <p:nvPr>
            <p:ph type="body" sz="quarter" idx="47" hasCustomPrompt="1"/>
          </p:nvPr>
        </p:nvSpPr>
        <p:spPr>
          <a:xfrm>
            <a:off x="196991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E39AABDA-9976-4AB3-BCBF-77B491015F50}"/>
              </a:ext>
            </a:extLst>
          </p:cNvPr>
          <p:cNvSpPr>
            <a:spLocks noGrp="1"/>
          </p:cNvSpPr>
          <p:nvPr>
            <p:ph type="body" sz="quarter" idx="48" hasCustomPrompt="1"/>
          </p:nvPr>
        </p:nvSpPr>
        <p:spPr>
          <a:xfrm>
            <a:off x="275760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9EFE40FF-B422-4391-9236-D2D2D09F30C6}"/>
              </a:ext>
            </a:extLst>
          </p:cNvPr>
          <p:cNvSpPr>
            <a:spLocks noGrp="1"/>
          </p:cNvSpPr>
          <p:nvPr>
            <p:ph type="body" sz="quarter" idx="49" hasCustomPrompt="1"/>
          </p:nvPr>
        </p:nvSpPr>
        <p:spPr>
          <a:xfrm>
            <a:off x="3545289"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B6D260C-7D2F-4024-86D5-8338D454EBE7}"/>
              </a:ext>
            </a:extLst>
          </p:cNvPr>
          <p:cNvSpPr>
            <a:spLocks noGrp="1"/>
          </p:cNvSpPr>
          <p:nvPr>
            <p:ph type="body" sz="quarter" idx="50" hasCustomPrompt="1"/>
          </p:nvPr>
        </p:nvSpPr>
        <p:spPr>
          <a:xfrm>
            <a:off x="4332976"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F9B810E-07ED-4DCA-941C-C388D0D629A2}"/>
              </a:ext>
            </a:extLst>
          </p:cNvPr>
          <p:cNvSpPr>
            <a:spLocks noGrp="1"/>
          </p:cNvSpPr>
          <p:nvPr>
            <p:ph type="body" sz="quarter" idx="51" hasCustomPrompt="1"/>
          </p:nvPr>
        </p:nvSpPr>
        <p:spPr>
          <a:xfrm>
            <a:off x="5120663"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BD4447B3-0D22-4C7F-943D-0B5872782834}"/>
              </a:ext>
            </a:extLst>
          </p:cNvPr>
          <p:cNvSpPr>
            <a:spLocks noGrp="1"/>
          </p:cNvSpPr>
          <p:nvPr>
            <p:ph type="body" sz="quarter" idx="52" hasCustomPrompt="1"/>
          </p:nvPr>
        </p:nvSpPr>
        <p:spPr>
          <a:xfrm>
            <a:off x="5908350"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642B6C40-8744-4C84-B1E3-6E43D565F11D}"/>
              </a:ext>
            </a:extLst>
          </p:cNvPr>
          <p:cNvSpPr>
            <a:spLocks noGrp="1"/>
          </p:cNvSpPr>
          <p:nvPr>
            <p:ph type="body" sz="quarter" idx="53" hasCustomPrompt="1"/>
          </p:nvPr>
        </p:nvSpPr>
        <p:spPr>
          <a:xfrm>
            <a:off x="6696037"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A59ADB66-05AF-4A45-9C95-D32C5989A67E}"/>
              </a:ext>
            </a:extLst>
          </p:cNvPr>
          <p:cNvSpPr>
            <a:spLocks noGrp="1"/>
          </p:cNvSpPr>
          <p:nvPr>
            <p:ph type="body" sz="quarter" idx="54" hasCustomPrompt="1"/>
          </p:nvPr>
        </p:nvSpPr>
        <p:spPr>
          <a:xfrm>
            <a:off x="9059098"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0068B2A9-DD05-4E1D-BD33-A2E85A5EC6D9}"/>
              </a:ext>
            </a:extLst>
          </p:cNvPr>
          <p:cNvSpPr>
            <a:spLocks noGrp="1"/>
          </p:cNvSpPr>
          <p:nvPr>
            <p:ph type="body" sz="quarter" idx="55" hasCustomPrompt="1"/>
          </p:nvPr>
        </p:nvSpPr>
        <p:spPr>
          <a:xfrm>
            <a:off x="7483724"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D9CC05E1-548C-4EEE-882C-6E8012689022}"/>
              </a:ext>
            </a:extLst>
          </p:cNvPr>
          <p:cNvSpPr>
            <a:spLocks noGrp="1"/>
          </p:cNvSpPr>
          <p:nvPr>
            <p:ph type="body" sz="quarter" idx="56" hasCustomPrompt="1"/>
          </p:nvPr>
        </p:nvSpPr>
        <p:spPr>
          <a:xfrm>
            <a:off x="8271411"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8E2FCD6E-08B0-49F8-BB46-6509A73C3006}"/>
              </a:ext>
            </a:extLst>
          </p:cNvPr>
          <p:cNvSpPr>
            <a:spLocks noGrp="1"/>
          </p:cNvSpPr>
          <p:nvPr>
            <p:ph type="body" sz="quarter" idx="57" hasCustomPrompt="1"/>
          </p:nvPr>
        </p:nvSpPr>
        <p:spPr>
          <a:xfrm>
            <a:off x="984678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D149A50-AE02-4525-9165-71B5B24E27DF}"/>
              </a:ext>
            </a:extLst>
          </p:cNvPr>
          <p:cNvSpPr>
            <a:spLocks noGrp="1"/>
          </p:cNvSpPr>
          <p:nvPr>
            <p:ph type="body" sz="quarter" idx="58" hasCustomPrompt="1"/>
          </p:nvPr>
        </p:nvSpPr>
        <p:spPr>
          <a:xfrm>
            <a:off x="1063447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2" name="Text Placeholder 3">
            <a:extLst>
              <a:ext uri="{FF2B5EF4-FFF2-40B4-BE49-F238E27FC236}">
                <a16:creationId xmlns:a16="http://schemas.microsoft.com/office/drawing/2014/main" id="{24126B4E-6F4A-4E61-B11D-78A183E49459}"/>
              </a:ext>
            </a:extLst>
          </p:cNvPr>
          <p:cNvSpPr>
            <a:spLocks noGrp="1"/>
          </p:cNvSpPr>
          <p:nvPr>
            <p:ph type="body" sz="quarter" idx="59" hasCustomPrompt="1"/>
          </p:nvPr>
        </p:nvSpPr>
        <p:spPr>
          <a:xfrm>
            <a:off x="5360987" y="1760565"/>
            <a:ext cx="1828800" cy="696885"/>
          </a:xfrm>
          <a:noFill/>
          <a:ln w="12700">
            <a:solidFill>
              <a:schemeClr val="accent3"/>
            </a:solidFill>
          </a:ln>
        </p:spPr>
        <p:txBody>
          <a:bodyPr tIns="36000" anchor="ctr" anchorCtr="1">
            <a:normAutofit/>
          </a:bodyPr>
          <a:lstStyle>
            <a:lvl1pPr marL="0" indent="0" algn="ctr">
              <a:lnSpc>
                <a:spcPct val="100000"/>
              </a:lnSpc>
              <a:buNone/>
              <a:defRPr sz="1100" spc="20" baseline="0">
                <a:solidFill>
                  <a:schemeClr val="accent3">
                    <a:lumMod val="25000"/>
                  </a:schemeClr>
                </a:solidFill>
                <a:latin typeface="+mj-lt"/>
              </a:defRPr>
            </a:lvl1pPr>
          </a:lstStyle>
          <a:p>
            <a:pPr lvl="0"/>
            <a:r>
              <a:rPr lang="en-US" dirty="0"/>
              <a:t>Item Title</a:t>
            </a:r>
            <a:endParaRPr lang="en-ZA" dirty="0"/>
          </a:p>
        </p:txBody>
      </p:sp>
      <p:sp>
        <p:nvSpPr>
          <p:cNvPr id="63" name="Rectangle 62">
            <a:extLst>
              <a:ext uri="{FF2B5EF4-FFF2-40B4-BE49-F238E27FC236}">
                <a16:creationId xmlns:a16="http://schemas.microsoft.com/office/drawing/2014/main" id="{014A76E8-F520-4630-8BBA-F9B7A0DAAB02}"/>
              </a:ext>
            </a:extLst>
          </p:cNvPr>
          <p:cNvSpPr/>
          <p:nvPr userDrawn="1"/>
        </p:nvSpPr>
        <p:spPr>
          <a:xfrm>
            <a:off x="929640" y="3648582"/>
            <a:ext cx="10332720"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25000"/>
                </a:schemeClr>
              </a:solidFill>
            </a:endParaRPr>
          </a:p>
        </p:txBody>
      </p:sp>
      <p:sp>
        <p:nvSpPr>
          <p:cNvPr id="64" name="Date Placeholder 4">
            <a:extLst>
              <a:ext uri="{FF2B5EF4-FFF2-40B4-BE49-F238E27FC236}">
                <a16:creationId xmlns:a16="http://schemas.microsoft.com/office/drawing/2014/main" id="{49043823-D35F-46B1-919E-197C35555610}"/>
              </a:ext>
            </a:extLst>
          </p:cNvPr>
          <p:cNvSpPr>
            <a:spLocks noGrp="1"/>
          </p:cNvSpPr>
          <p:nvPr>
            <p:ph type="dt" sz="half" idx="60"/>
          </p:nvPr>
        </p:nvSpPr>
        <p:spPr>
          <a:xfrm>
            <a:off x="457200" y="6356350"/>
            <a:ext cx="2743200" cy="365125"/>
          </a:xfrm>
        </p:spPr>
        <p:txBody>
          <a:bodyPr/>
          <a:lstStyle>
            <a:lvl1pPr>
              <a:defRPr>
                <a:solidFill>
                  <a:schemeClr val="accent3">
                    <a:lumMod val="25000"/>
                  </a:schemeClr>
                </a:solidFill>
              </a:defRPr>
            </a:lvl1pPr>
          </a:lstStyle>
          <a:p>
            <a:r>
              <a:rPr lang="en-US" dirty="0"/>
              <a:t>20XX</a:t>
            </a:r>
          </a:p>
        </p:txBody>
      </p:sp>
    </p:spTree>
    <p:extLst>
      <p:ext uri="{BB962C8B-B14F-4D97-AF65-F5344CB8AC3E}">
        <p14:creationId xmlns:p14="http://schemas.microsoft.com/office/powerpoint/2010/main" val="129420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B08CCD3-BAD4-467E-B843-1BD3FC1D83E6}"/>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77240" y="960120"/>
            <a:ext cx="5029200" cy="914400"/>
          </a:xfrm>
        </p:spPr>
        <p:txBody>
          <a:bodyPr/>
          <a:lstStyle>
            <a:lvl1pPr algn="ctr">
              <a:defRPr>
                <a:solidFill>
                  <a:schemeClr val="accent3"/>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E4E5D546-07C2-4A4B-85D2-F23B489AB478}"/>
              </a:ext>
            </a:extLst>
          </p:cNvPr>
          <p:cNvSpPr>
            <a:spLocks noGrp="1"/>
          </p:cNvSpPr>
          <p:nvPr>
            <p:ph type="body" sz="quarter" idx="15" hasCustomPrompt="1"/>
          </p:nvPr>
        </p:nvSpPr>
        <p:spPr>
          <a:xfrm>
            <a:off x="914400" y="29352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0" name="Text Placeholder 8">
            <a:extLst>
              <a:ext uri="{FF2B5EF4-FFF2-40B4-BE49-F238E27FC236}">
                <a16:creationId xmlns:a16="http://schemas.microsoft.com/office/drawing/2014/main" id="{BD981D89-A62B-4844-B43A-DFEEC6CACD27}"/>
              </a:ext>
            </a:extLst>
          </p:cNvPr>
          <p:cNvSpPr>
            <a:spLocks noGrp="1"/>
          </p:cNvSpPr>
          <p:nvPr>
            <p:ph type="body" sz="quarter" idx="16" hasCustomPrompt="1"/>
          </p:nvPr>
        </p:nvSpPr>
        <p:spPr>
          <a:xfrm>
            <a:off x="914400" y="43068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1" name="Text Placeholder 8">
            <a:extLst>
              <a:ext uri="{FF2B5EF4-FFF2-40B4-BE49-F238E27FC236}">
                <a16:creationId xmlns:a16="http://schemas.microsoft.com/office/drawing/2014/main" id="{071D86D6-F37C-4280-9551-DFF729C85B03}"/>
              </a:ext>
            </a:extLst>
          </p:cNvPr>
          <p:cNvSpPr>
            <a:spLocks noGrp="1"/>
          </p:cNvSpPr>
          <p:nvPr>
            <p:ph type="body" sz="quarter" idx="17" hasCustomPrompt="1"/>
          </p:nvPr>
        </p:nvSpPr>
        <p:spPr>
          <a:xfrm>
            <a:off x="3264408" y="2935224"/>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2" name="Text Placeholder 8">
            <a:extLst>
              <a:ext uri="{FF2B5EF4-FFF2-40B4-BE49-F238E27FC236}">
                <a16:creationId xmlns:a16="http://schemas.microsoft.com/office/drawing/2014/main" id="{BB88B61E-B44C-46EB-B875-1F55B02E895C}"/>
              </a:ext>
            </a:extLst>
          </p:cNvPr>
          <p:cNvSpPr>
            <a:spLocks noGrp="1"/>
          </p:cNvSpPr>
          <p:nvPr>
            <p:ph type="body" sz="quarter" idx="18" hasCustomPrompt="1"/>
          </p:nvPr>
        </p:nvSpPr>
        <p:spPr>
          <a:xfrm>
            <a:off x="3264408" y="4334256"/>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1417731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
    <p:spTree>
      <p:nvGrpSpPr>
        <p:cNvPr id="1" name=""/>
        <p:cNvGrpSpPr/>
        <p:nvPr/>
      </p:nvGrpSpPr>
      <p:grpSpPr>
        <a:xfrm>
          <a:off x="0" y="0"/>
          <a:ext cx="0" cy="0"/>
          <a:chOff x="0" y="0"/>
          <a:chExt cx="0" cy="0"/>
        </a:xfrm>
      </p:grpSpPr>
      <p:pic>
        <p:nvPicPr>
          <p:cNvPr id="33" name="Picture 32" descr="photo of marble ">
            <a:extLst>
              <a:ext uri="{FF2B5EF4-FFF2-40B4-BE49-F238E27FC236}">
                <a16:creationId xmlns:a16="http://schemas.microsoft.com/office/drawing/2014/main" id="{5886E31A-DA35-4E25-9FA3-92E90FBF38C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1336812666"/>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C6AF499-A975-4930-A45C-320ABE4AA982}"/>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1280160"/>
            <a:ext cx="3191256" cy="914400"/>
          </a:xfrm>
        </p:spPr>
        <p:txBody>
          <a:bodyPr/>
          <a:lstStyle>
            <a:lvl1pPr algn="ctr">
              <a:defRPr>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41248" y="2624328"/>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5D9AFEBB-77FA-45B8-93D7-F6A638A01962}"/>
              </a:ext>
            </a:extLst>
          </p:cNvPr>
          <p:cNvSpPr>
            <a:spLocks noGrp="1"/>
          </p:cNvSpPr>
          <p:nvPr>
            <p:ph idx="15" hasCustomPrompt="1"/>
          </p:nvPr>
        </p:nvSpPr>
        <p:spPr>
          <a:xfrm>
            <a:off x="841248" y="4043553"/>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45757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AF2033B6-A37A-42D0-8C26-9C7E14CFDEE5}"/>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046720" y="1280160"/>
            <a:ext cx="3438144" cy="914400"/>
          </a:xfrm>
        </p:spPr>
        <p:txBody>
          <a:bodyPr/>
          <a:lstStyle>
            <a:lvl1pPr algn="ctr">
              <a:defRPr>
                <a:solidFill>
                  <a:schemeClr val="accent3">
                    <a:lumMod val="25000"/>
                  </a:schemeClr>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65592" y="2770632"/>
            <a:ext cx="3200400" cy="457200"/>
          </a:xfrm>
        </p:spPr>
        <p:txBody>
          <a:bodyPr>
            <a:noAutofit/>
          </a:bodyPr>
          <a:lstStyle>
            <a:lvl1pPr marL="0" indent="0" algn="ctr">
              <a:lnSpc>
                <a:spcPts val="2100"/>
              </a:lnSpc>
              <a:buNone/>
              <a:defRPr sz="2000" spc="3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Content Placeholder 2">
            <a:extLst>
              <a:ext uri="{FF2B5EF4-FFF2-40B4-BE49-F238E27FC236}">
                <a16:creationId xmlns:a16="http://schemas.microsoft.com/office/drawing/2014/main" id="{26C5036E-BEC3-4FC6-A05E-18F7A078B167}"/>
              </a:ext>
            </a:extLst>
          </p:cNvPr>
          <p:cNvSpPr>
            <a:spLocks noGrp="1"/>
          </p:cNvSpPr>
          <p:nvPr>
            <p:ph idx="15" hasCustomPrompt="1"/>
          </p:nvPr>
        </p:nvSpPr>
        <p:spPr>
          <a:xfrm>
            <a:off x="8403336" y="3922776"/>
            <a:ext cx="2715768" cy="1289304"/>
          </a:xfrm>
        </p:spPr>
        <p:txBody>
          <a:bodyPr>
            <a:noAutofit/>
          </a:bodyPr>
          <a:lstStyle>
            <a:lvl1pPr marL="0" indent="0" algn="ctr">
              <a:lnSpc>
                <a:spcPct val="100000"/>
              </a:lnSpc>
              <a:buNone/>
              <a:defRPr sz="16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Tree>
    <p:extLst>
      <p:ext uri="{BB962C8B-B14F-4D97-AF65-F5344CB8AC3E}">
        <p14:creationId xmlns:p14="http://schemas.microsoft.com/office/powerpoint/2010/main" val="3576392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7421563" y="2342144"/>
            <a:ext cx="3932237" cy="1600200"/>
          </a:xfrm>
        </p:spPr>
        <p:txBody>
          <a:bodyPr anchor="ctr">
            <a:normAutofit/>
          </a:bodyPr>
          <a:lstStyle>
            <a:lvl1pPr algn="ctr">
              <a:defRPr sz="4000">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495300" y="859089"/>
            <a:ext cx="6172200" cy="4873625"/>
          </a:xfrm>
        </p:spPr>
        <p:txBody>
          <a:bodyPr/>
          <a:lstStyle>
            <a:lvl1pPr>
              <a:defRPr sz="3200">
                <a:solidFill>
                  <a:schemeClr val="accent3">
                    <a:lumMod val="25000"/>
                  </a:schemeClr>
                </a:solidFill>
              </a:defRPr>
            </a:lvl1pPr>
            <a:lvl2pPr>
              <a:defRPr sz="2800">
                <a:solidFill>
                  <a:schemeClr val="accent3">
                    <a:lumMod val="25000"/>
                  </a:schemeClr>
                </a:solidFill>
              </a:defRPr>
            </a:lvl2pPr>
            <a:lvl3pPr>
              <a:defRPr sz="2400">
                <a:solidFill>
                  <a:schemeClr val="accent3">
                    <a:lumMod val="25000"/>
                  </a:schemeClr>
                </a:solidFill>
              </a:defRPr>
            </a:lvl3pPr>
            <a:lvl4pPr>
              <a:defRPr sz="2000">
                <a:solidFill>
                  <a:schemeClr val="accent3">
                    <a:lumMod val="25000"/>
                  </a:schemeClr>
                </a:solidFill>
              </a:defRPr>
            </a:lvl4pPr>
            <a:lvl5pPr>
              <a:defRPr sz="2000">
                <a:solidFill>
                  <a:schemeClr val="accent3">
                    <a:lumMod val="2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06216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a:solidFill>
                  <a:schemeClr val="accent3">
                    <a:lumMod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681163"/>
            <a:ext cx="5157787"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41CBEE4-3FAE-4685-BA5D-89EE53B32DBC}"/>
              </a:ext>
            </a:extLst>
          </p:cNvPr>
          <p:cNvSpPr>
            <a:spLocks noGrp="1"/>
          </p:cNvSpPr>
          <p:nvPr>
            <p:ph type="pic" sz="quarter" idx="14"/>
          </p:nvPr>
        </p:nvSpPr>
        <p:spPr>
          <a:xfrm>
            <a:off x="1524" y="-7620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78251" y="685800"/>
            <a:ext cx="3959352" cy="5486400"/>
          </a:xfrm>
          <a:solidFill>
            <a:schemeClr val="tx2">
              <a:lumMod val="20000"/>
              <a:lumOff val="80000"/>
              <a:alpha val="90000"/>
            </a:schemeClr>
          </a:solidFill>
          <a:ln w="38100" cmpd="sng">
            <a:solidFill>
              <a:schemeClr val="accent5">
                <a:lumMod val="50000"/>
              </a:schemeClr>
            </a:solidFill>
          </a:ln>
        </p:spPr>
        <p:txBody>
          <a:bodyPr lIns="274320" tIns="457200" rIns="274320" anchor="t">
            <a:noAutofit/>
          </a:bodyPr>
          <a:lstStyle>
            <a:lvl1pPr algn="ctr">
              <a:defRPr spc="100" baseline="0">
                <a:solidFill>
                  <a:schemeClr val="accent3">
                    <a:lumMod val="25000"/>
                  </a:schemeClr>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6A67D98D-D4C9-49C3-B1D7-0D6F2D3371BB}"/>
              </a:ext>
            </a:extLst>
          </p:cNvPr>
          <p:cNvSpPr>
            <a:spLocks noGrp="1"/>
          </p:cNvSpPr>
          <p:nvPr>
            <p:ph type="body" sz="quarter" idx="15" hasCustomPrompt="1"/>
          </p:nvPr>
        </p:nvSpPr>
        <p:spPr>
          <a:xfrm>
            <a:off x="592551" y="800100"/>
            <a:ext cx="3730752" cy="5257800"/>
          </a:xfrm>
          <a:ln w="12700">
            <a:solidFill>
              <a:schemeClr val="tx2"/>
            </a:solidFill>
          </a:ln>
        </p:spPr>
        <p:txBody>
          <a:bodyPr lIns="274320" tIns="1371600" rIns="274320">
            <a:noAutofit/>
          </a:bodyPr>
          <a:lstStyle>
            <a:lvl1pPr marL="0" indent="0" algn="ctr">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3" name="Title 1" hidden="1">
            <a:extLst>
              <a:ext uri="{FF2B5EF4-FFF2-40B4-BE49-F238E27FC236}">
                <a16:creationId xmlns:a16="http://schemas.microsoft.com/office/drawing/2014/main" id="{3F2612BA-64D8-41EC-9F7A-0615FD68EDCA}"/>
              </a:ext>
            </a:extLst>
          </p:cNvPr>
          <p:cNvSpPr txBox="1">
            <a:spLocks/>
          </p:cNvSpPr>
          <p:nvPr userDrawn="1"/>
        </p:nvSpPr>
        <p:spPr>
          <a:xfrm>
            <a:off x="1005398" y="960120"/>
            <a:ext cx="2971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algn="ctr"/>
            <a:r>
              <a:rPr lang="en-US" spc="100" dirty="0">
                <a:latin typeface="Elephant Pro" pitchFamily="2" charset="0"/>
              </a:rPr>
              <a:t>Agenda</a:t>
            </a:r>
          </a:p>
        </p:txBody>
      </p:sp>
    </p:spTree>
    <p:extLst>
      <p:ext uri="{BB962C8B-B14F-4D97-AF65-F5344CB8AC3E}">
        <p14:creationId xmlns:p14="http://schemas.microsoft.com/office/powerpoint/2010/main" val="342677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spTree>
      <p:nvGrpSpPr>
        <p:cNvPr id="1" name=""/>
        <p:cNvGrpSpPr/>
        <p:nvPr/>
      </p:nvGrpSpPr>
      <p:grpSpPr>
        <a:xfrm>
          <a:off x="0" y="0"/>
          <a:ext cx="0" cy="0"/>
          <a:chOff x="0" y="0"/>
          <a:chExt cx="0" cy="0"/>
        </a:xfrm>
      </p:grpSpPr>
      <p:pic>
        <p:nvPicPr>
          <p:cNvPr id="10" name="Picture 9" descr="photo of marble&#10;">
            <a:extLst>
              <a:ext uri="{FF2B5EF4-FFF2-40B4-BE49-F238E27FC236}">
                <a16:creationId xmlns:a16="http://schemas.microsoft.com/office/drawing/2014/main" id="{CEFBE0D1-09DC-41AA-9A18-E5E07B941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1859217-510A-4C29-85EE-456A26AAC78C}"/>
              </a:ext>
            </a:extLst>
          </p:cNvPr>
          <p:cNvSpPr/>
          <p:nvPr userDrawn="1"/>
        </p:nvSpPr>
        <p:spPr>
          <a:xfrm>
            <a:off x="466163" y="457200"/>
            <a:ext cx="11274552" cy="5943600"/>
          </a:xfrm>
          <a:prstGeom prst="rect">
            <a:avLst/>
          </a:prstGeom>
          <a:solidFill>
            <a:schemeClr val="tx2">
              <a:lumMod val="20000"/>
              <a:lumOff val="80000"/>
              <a:alpha val="7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960120" y="960120"/>
            <a:ext cx="464515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60120" y="3962399"/>
            <a:ext cx="4617720" cy="2103120"/>
          </a:xfrm>
        </p:spPr>
        <p:txBody>
          <a:bodyPr>
            <a:normAutofit/>
          </a:bodyPr>
          <a:lstStyle>
            <a:lvl1pPr marL="0" indent="0" algn="ctr">
              <a:lnSpc>
                <a:spcPts val="2100"/>
              </a:lnSpc>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6316571" y="777240"/>
            <a:ext cx="5029200" cy="5303520"/>
          </a:xfrm>
          <a:solidFill>
            <a:schemeClr val="bg1"/>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960120" y="3172968"/>
            <a:ext cx="4617720" cy="457200"/>
          </a:xfrm>
        </p:spPr>
        <p:txBody>
          <a:bodyPr>
            <a:noAutofit/>
          </a:bodyPr>
          <a:lstStyle>
            <a:lvl1pPr marL="0" indent="0" algn="ctr">
              <a:buNone/>
              <a:defRPr sz="2000" b="0" spc="300">
                <a:solidFill>
                  <a:schemeClr val="accent3">
                    <a:lumMod val="25000"/>
                  </a:schemeClr>
                </a:solidFill>
                <a:latin typeface="+mn-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NAME</a:t>
            </a:r>
          </a:p>
        </p:txBody>
      </p:sp>
      <p:pic>
        <p:nvPicPr>
          <p:cNvPr id="14" name="Graphic 13" descr="sprig icon&#10;">
            <a:extLst>
              <a:ext uri="{FF2B5EF4-FFF2-40B4-BE49-F238E27FC236}">
                <a16:creationId xmlns:a16="http://schemas.microsoft.com/office/drawing/2014/main" id="{8203CE7C-A0C4-4B19-BD99-5B8977E694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65924">
            <a:off x="2641877" y="2157078"/>
            <a:ext cx="1280160" cy="662539"/>
          </a:xfrm>
          <a:prstGeom prst="rect">
            <a:avLst/>
          </a:prstGeom>
        </p:spPr>
      </p:pic>
    </p:spTree>
    <p:extLst>
      <p:ext uri="{BB962C8B-B14F-4D97-AF65-F5344CB8AC3E}">
        <p14:creationId xmlns:p14="http://schemas.microsoft.com/office/powerpoint/2010/main" val="312884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4FF3C43-7D8E-4810-A3BC-9AE3209111DB}"/>
              </a:ext>
            </a:extLst>
          </p:cNvPr>
          <p:cNvSpPr>
            <a:spLocks noGrp="1"/>
          </p:cNvSpPr>
          <p:nvPr>
            <p:ph type="pic" sz="quarter" idx="13"/>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143000" y="960120"/>
            <a:ext cx="4114800" cy="914400"/>
          </a:xfrm>
        </p:spPr>
        <p:txBody>
          <a:bodyPr anchor="b">
            <a:normAutofit/>
          </a:bodyPr>
          <a:lstStyle>
            <a:lvl1pPr algn="ctr">
              <a:defRPr sz="3200">
                <a:solidFill>
                  <a:schemeClr val="accent3">
                    <a:lumMod val="2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371600" y="3136392"/>
            <a:ext cx="3657600" cy="1627632"/>
          </a:xfrm>
        </p:spPr>
        <p:txBody>
          <a:bodyPr>
            <a:normAutofit/>
          </a:bodyPr>
          <a:lstStyle>
            <a:lvl1pPr marL="0" indent="0" algn="ctr">
              <a:lnSpc>
                <a:spcPts val="2100"/>
              </a:lnSpc>
              <a:buNone/>
              <a:defRPr sz="1400">
                <a:solidFill>
                  <a:schemeClr val="accent3">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pic>
        <p:nvPicPr>
          <p:cNvPr id="18" name="Picture 17" descr="image of marble texture">
            <a:extLst>
              <a:ext uri="{FF2B5EF4-FFF2-40B4-BE49-F238E27FC236}">
                <a16:creationId xmlns:a16="http://schemas.microsoft.com/office/drawing/2014/main" id="{DE4FCA92-4B09-4386-A95D-2823C777C5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4049759527"/>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E52EF6E-0B58-484F-94A5-9BAA116171BF}"/>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09600" y="914400"/>
            <a:ext cx="10972800" cy="5029200"/>
          </a:xfrm>
          <a:ln w="38100">
            <a:solidFill>
              <a:schemeClr val="tx2"/>
            </a:solidFill>
          </a:ln>
        </p:spPr>
        <p:txBody>
          <a:bodyPr lIns="914400" rIns="914400" anchor="ctr">
            <a:noAutofit/>
          </a:bodyPr>
          <a:lstStyle>
            <a:lvl1pPr algn="ctr">
              <a:defRPr sz="3200">
                <a:solidFill>
                  <a:schemeClr val="tx2">
                    <a:lumMod val="20000"/>
                    <a:lumOff val="80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066800" y="4589463"/>
            <a:ext cx="10058400" cy="585216"/>
          </a:xfrm>
        </p:spPr>
        <p:txBody>
          <a:bodyPr/>
          <a:lstStyle>
            <a:lvl1pPr marL="0" indent="0" algn="ctr">
              <a:buNone/>
              <a:defRPr sz="2400">
                <a:solidFill>
                  <a:schemeClr val="tx2">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457200" y="6488702"/>
            <a:ext cx="2743200" cy="182880"/>
          </a:xfrm>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059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EEE5B85B-2CE4-49C6-A626-897037552E6D}"/>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4270248" y="1280160"/>
            <a:ext cx="3657600" cy="914400"/>
          </a:xfrm>
        </p:spPr>
        <p:txBody>
          <a:bodyPr/>
          <a:lstStyle>
            <a:lvl1pPr algn="ctr">
              <a:defRPr>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4270248" y="2642616"/>
            <a:ext cx="3657600" cy="1078992"/>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4270248" y="4315968"/>
            <a:ext cx="3657600" cy="822960"/>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454152" y="749808"/>
            <a:ext cx="11283696" cy="914400"/>
          </a:xfrm>
        </p:spPr>
        <p:txBody>
          <a:bodyPr anchor="ctr"/>
          <a:lstStyle>
            <a:lvl1pPr algn="ctr">
              <a:defRPr sz="32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876300" y="2317750"/>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9F79AF1F-7242-4F30-8C34-3161A601D69C}"/>
              </a:ext>
            </a:extLst>
          </p:cNvPr>
          <p:cNvSpPr>
            <a:spLocks noGrp="1"/>
          </p:cNvSpPr>
          <p:nvPr>
            <p:ph idx="13"/>
          </p:nvPr>
        </p:nvSpPr>
        <p:spPr>
          <a:xfrm>
            <a:off x="8943975" y="2317749"/>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651CEFA7-BDAC-4AF4-9581-D5F23678BD4A}"/>
              </a:ext>
            </a:extLst>
          </p:cNvPr>
          <p:cNvSpPr>
            <a:spLocks noGrp="1"/>
          </p:cNvSpPr>
          <p:nvPr>
            <p:ph idx="14"/>
          </p:nvPr>
        </p:nvSpPr>
        <p:spPr>
          <a:xfrm>
            <a:off x="6254750"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A3BA914A-7D10-4F7D-B226-5324D5329F71}"/>
              </a:ext>
            </a:extLst>
          </p:cNvPr>
          <p:cNvSpPr>
            <a:spLocks noGrp="1"/>
          </p:cNvSpPr>
          <p:nvPr>
            <p:ph idx="15"/>
          </p:nvPr>
        </p:nvSpPr>
        <p:spPr>
          <a:xfrm>
            <a:off x="3565525"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A111B60-CB4D-4836-B3B0-99E3A740B087}"/>
              </a:ext>
            </a:extLst>
          </p:cNvPr>
          <p:cNvCxnSpPr>
            <a:cxnSpLocks/>
          </p:cNvCxnSpPr>
          <p:nvPr userDrawn="1"/>
        </p:nvCxnSpPr>
        <p:spPr>
          <a:xfrm>
            <a:off x="6781800" y="1992404"/>
            <a:ext cx="29337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077C5C-B350-49D7-9F72-CC7402D7F3AF}"/>
              </a:ext>
            </a:extLst>
          </p:cNvPr>
          <p:cNvCxnSpPr>
            <a:cxnSpLocks/>
          </p:cNvCxnSpPr>
          <p:nvPr userDrawn="1"/>
        </p:nvCxnSpPr>
        <p:spPr>
          <a:xfrm>
            <a:off x="2479675" y="1992404"/>
            <a:ext cx="30067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sprig icon">
            <a:extLst>
              <a:ext uri="{FF2B5EF4-FFF2-40B4-BE49-F238E27FC236}">
                <a16:creationId xmlns:a16="http://schemas.microsoft.com/office/drawing/2014/main" id="{3455B0EC-C4D6-4967-AA15-F5B9787992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5678556" y="1759981"/>
            <a:ext cx="914400" cy="406100"/>
          </a:xfrm>
          <a:prstGeom prst="rect">
            <a:avLst/>
          </a:prstGeom>
        </p:spPr>
      </p:pic>
    </p:spTree>
    <p:extLst>
      <p:ext uri="{BB962C8B-B14F-4D97-AF65-F5344CB8AC3E}">
        <p14:creationId xmlns:p14="http://schemas.microsoft.com/office/powerpoint/2010/main" val="298881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
    <p:bg>
      <p:bgPr>
        <a:solidFill>
          <a:schemeClr val="accent3">
            <a:lumMod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D5414-F5B4-4934-A635-6276FB3ED997}"/>
              </a:ext>
            </a:extLst>
          </p:cNvPr>
          <p:cNvSpPr>
            <a:spLocks noGrp="1"/>
          </p:cNvSpPr>
          <p:nvPr>
            <p:ph type="pic" sz="quarter" idx="14"/>
          </p:nvPr>
        </p:nvSpPr>
        <p:spPr>
          <a:xfrm>
            <a:off x="0" y="0"/>
            <a:ext cx="6096000"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779514" y="958515"/>
            <a:ext cx="4398264" cy="914400"/>
          </a:xfrm>
        </p:spPr>
        <p:txBody>
          <a:bodyPr>
            <a:normAutofit/>
          </a:bodyPr>
          <a:lstStyle>
            <a:lvl1pPr algn="ctr">
              <a:defRPr sz="2900" spc="100" baseline="0">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7104888" y="2816352"/>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2">
            <a:extLst>
              <a:ext uri="{FF2B5EF4-FFF2-40B4-BE49-F238E27FC236}">
                <a16:creationId xmlns:a16="http://schemas.microsoft.com/office/drawing/2014/main" id="{B0BB0A7E-D7A2-4EFF-A134-B2AD0D06FDC6}"/>
              </a:ext>
            </a:extLst>
          </p:cNvPr>
          <p:cNvSpPr>
            <a:spLocks noGrp="1"/>
          </p:cNvSpPr>
          <p:nvPr>
            <p:ph idx="15" hasCustomPrompt="1"/>
          </p:nvPr>
        </p:nvSpPr>
        <p:spPr>
          <a:xfrm>
            <a:off x="7104888" y="3922776"/>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4" name="Content Placeholder 2">
            <a:extLst>
              <a:ext uri="{FF2B5EF4-FFF2-40B4-BE49-F238E27FC236}">
                <a16:creationId xmlns:a16="http://schemas.microsoft.com/office/drawing/2014/main" id="{6C900BA0-1BE3-4C3A-95B2-0DFEE734031C}"/>
              </a:ext>
            </a:extLst>
          </p:cNvPr>
          <p:cNvSpPr>
            <a:spLocks noGrp="1"/>
          </p:cNvSpPr>
          <p:nvPr>
            <p:ph idx="16" hasCustomPrompt="1"/>
          </p:nvPr>
        </p:nvSpPr>
        <p:spPr>
          <a:xfrm>
            <a:off x="7104888" y="5084064"/>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D9783C95-300F-479E-8A8E-9F6BE3C723D9}"/>
              </a:ext>
            </a:extLst>
          </p:cNvPr>
          <p:cNvCxnSpPr>
            <a:cxnSpLocks/>
          </p:cNvCxnSpPr>
          <p:nvPr userDrawn="1"/>
        </p:nvCxnSpPr>
        <p:spPr>
          <a:xfrm>
            <a:off x="7231888" y="2340201"/>
            <a:ext cx="1140587"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09354D-0D6D-4528-8858-7768965572A6}"/>
              </a:ext>
            </a:extLst>
          </p:cNvPr>
          <p:cNvCxnSpPr>
            <a:cxnSpLocks/>
          </p:cNvCxnSpPr>
          <p:nvPr userDrawn="1"/>
        </p:nvCxnSpPr>
        <p:spPr>
          <a:xfrm>
            <a:off x="9563100" y="2349065"/>
            <a:ext cx="1181232"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1117FA-5C64-4802-BBCD-D39A5647932B}"/>
              </a:ext>
            </a:extLst>
          </p:cNvPr>
          <p:cNvCxnSpPr>
            <a:cxnSpLocks/>
          </p:cNvCxnSpPr>
          <p:nvPr userDrawn="1"/>
        </p:nvCxnSpPr>
        <p:spPr>
          <a:xfrm>
            <a:off x="8740521" y="3688966"/>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332D5-721A-4CD6-9D74-70D7D0201874}"/>
              </a:ext>
            </a:extLst>
          </p:cNvPr>
          <p:cNvCxnSpPr>
            <a:cxnSpLocks/>
          </p:cNvCxnSpPr>
          <p:nvPr userDrawn="1"/>
        </p:nvCxnSpPr>
        <p:spPr>
          <a:xfrm>
            <a:off x="8740521" y="4789102"/>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C4C1E95-18BD-4ADE-AC3B-864D92FB84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8578136" y="2151786"/>
            <a:ext cx="808894" cy="359243"/>
          </a:xfrm>
          <a:prstGeom prst="rect">
            <a:avLst/>
          </a:prstGeom>
        </p:spPr>
      </p:pic>
    </p:spTree>
    <p:extLst>
      <p:ext uri="{BB962C8B-B14F-4D97-AF65-F5344CB8AC3E}">
        <p14:creationId xmlns:p14="http://schemas.microsoft.com/office/powerpoint/2010/main" val="4020370120"/>
      </p:ext>
    </p:extLst>
  </p:cSld>
  <p:clrMapOvr>
    <a:masterClrMapping/>
  </p:clrMapOvr>
  <p:extLst>
    <p:ext uri="{DCECCB84-F9BA-43D5-87BE-67443E8EF086}">
      <p15:sldGuideLst xmlns:p15="http://schemas.microsoft.com/office/powerpoint/2012/main">
        <p15:guide id="1" pos="7392" userDrawn="1">
          <p15:clr>
            <a:srgbClr val="FBAE40"/>
          </p15:clr>
        </p15:guide>
        <p15:guide id="2" pos="41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457200" y="6488702"/>
            <a:ext cx="2743200" cy="182880"/>
          </a:xfrm>
          <a:prstGeom prst="rect">
            <a:avLst/>
          </a:prstGeom>
        </p:spPr>
        <p:txBody>
          <a:bodyPr vert="horz" lIns="91440" tIns="45720" rIns="91440" bIns="45720" rtlCol="0" anchor="b" anchorCtr="0"/>
          <a:lstStyle>
            <a:lvl1pPr algn="l">
              <a:defRPr sz="1000" spc="300">
                <a:solidFill>
                  <a:schemeClr val="bg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488702"/>
            <a:ext cx="4114800" cy="182880"/>
          </a:xfrm>
          <a:prstGeom prst="rect">
            <a:avLst/>
          </a:prstGeom>
        </p:spPr>
        <p:txBody>
          <a:bodyPr vert="horz" lIns="91440" tIns="45720" rIns="91440" bIns="45720" rtlCol="0" anchor="b" anchorCtr="0"/>
          <a:lstStyle>
            <a:lvl1pPr algn="ctr">
              <a:defRPr sz="1000" spc="300">
                <a:solidFill>
                  <a:schemeClr val="bg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997696" y="6488702"/>
            <a:ext cx="2743200" cy="182880"/>
          </a:xfrm>
          <a:prstGeom prst="rect">
            <a:avLst/>
          </a:prstGeom>
        </p:spPr>
        <p:txBody>
          <a:bodyPr vert="horz" lIns="91440" tIns="45720" rIns="91440" bIns="45720" rtlCol="0" anchor="b" anchorCtr="0"/>
          <a:lstStyle>
            <a:lvl1pPr algn="r">
              <a:defRPr sz="1000">
                <a:solidFill>
                  <a:schemeClr val="bg1"/>
                </a:solidFill>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51" r:id="rId4"/>
    <p:sldLayoutId id="2147483677" r:id="rId5"/>
    <p:sldLayoutId id="2147483667" r:id="rId6"/>
    <p:sldLayoutId id="2147483668" r:id="rId7"/>
    <p:sldLayoutId id="2147483656" r:id="rId8"/>
    <p:sldLayoutId id="2147483671" r:id="rId9"/>
    <p:sldLayoutId id="2147483674" r:id="rId10"/>
    <p:sldLayoutId id="2147483678" r:id="rId11"/>
    <p:sldLayoutId id="2147483675" r:id="rId12"/>
    <p:sldLayoutId id="2147483682" r:id="rId13"/>
    <p:sldLayoutId id="2147483666" r:id="rId14"/>
    <p:sldLayoutId id="2147483676" r:id="rId15"/>
    <p:sldLayoutId id="2147483650" r:id="rId16"/>
    <p:sldLayoutId id="2147483670" r:id="rId17"/>
    <p:sldLayoutId id="2147483653" r:id="rId18"/>
    <p:sldLayoutId id="2147483652" r:id="rId19"/>
  </p:sldLayoutIdLst>
  <p:hf hdr="0"/>
  <p:txStyles>
    <p:title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2" userDrawn="1">
          <p15:clr>
            <a:srgbClr val="FBAE40"/>
          </p15:clr>
        </p15:guide>
        <p15:guide id="4" pos="7128" userDrawn="1">
          <p15:clr>
            <a:srgbClr val="FBAE40"/>
          </p15:clr>
        </p15:guide>
        <p15:guide id="5" pos="288" userDrawn="1">
          <p15:clr>
            <a:srgbClr val="F26B43"/>
          </p15:clr>
        </p15:guide>
        <p15:guide id="6" pos="7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g"/><Relationship Id="rId1" Type="http://schemas.openxmlformats.org/officeDocument/2006/relationships/slideLayout" Target="../slideLayouts/slideLayout12.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michals22/coffee-dataset" TargetMode="External"/><Relationship Id="rId2" Type="http://schemas.openxmlformats.org/officeDocument/2006/relationships/image" Target="../media/image26.jpg"/><Relationship Id="rId1" Type="http://schemas.openxmlformats.org/officeDocument/2006/relationships/slideLayout" Target="../slideLayouts/slideLayout15.xml"/><Relationship Id="rId6" Type="http://schemas.openxmlformats.org/officeDocument/2006/relationships/hyperlink" Target="https://www.epi.org/publication/webfeatures_viewpoints_l-t_growth_lessons/#:~:text=When%20consumption%20was%20slow%20in%20the%201990s%2C%20so,suit%20and%20declined%20at%20the%20end%20of%202000." TargetMode="External"/><Relationship Id="rId5" Type="http://schemas.openxmlformats.org/officeDocument/2006/relationships/hyperlink" Target="https://timesofindia.indiatimes.com/life-style/food-news/5-smart-ways-to-use-your-leftover-coffee-grounds/photostory/93970103.cms?picid=93970431" TargetMode="External"/><Relationship Id="rId4" Type="http://schemas.openxmlformats.org/officeDocument/2006/relationships/hyperlink" Target="https://www.undp.org/moldova/news/what-can-we-do-leftover-coffee-moldovan-and-polish-companies-partner-upcycle-spent-coffee-ground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Placeholder 74" descr="Coffee beans">
            <a:extLst>
              <a:ext uri="{FF2B5EF4-FFF2-40B4-BE49-F238E27FC236}">
                <a16:creationId xmlns:a16="http://schemas.microsoft.com/office/drawing/2014/main" id="{81B90C65-1DA4-4E3B-93DD-50C02E869756}"/>
              </a:ext>
            </a:extLst>
          </p:cNvPr>
          <p:cNvPicPr>
            <a:picLocks noGrp="1" noChangeAspect="1"/>
          </p:cNvPicPr>
          <p:nvPr>
            <p:ph type="pic" sz="quarter" idx="14"/>
          </p:nvPr>
        </p:nvPicPr>
        <p:blipFill>
          <a:blip r:embed="rId2"/>
          <a:srcRect/>
          <a:stretch/>
        </p:blipFill>
        <p:spPr>
          <a:xfrm>
            <a:off x="1524" y="0"/>
            <a:ext cx="12188952" cy="6858000"/>
          </a:xfrm>
        </p:spPr>
      </p:pic>
      <p:sp>
        <p:nvSpPr>
          <p:cNvPr id="46" name="Title 45">
            <a:extLst>
              <a:ext uri="{FF2B5EF4-FFF2-40B4-BE49-F238E27FC236}">
                <a16:creationId xmlns:a16="http://schemas.microsoft.com/office/drawing/2014/main" id="{70F6BB83-FE06-42C6-8C19-9F085DD9A9BF}"/>
              </a:ext>
            </a:extLst>
          </p:cNvPr>
          <p:cNvSpPr>
            <a:spLocks noGrp="1"/>
          </p:cNvSpPr>
          <p:nvPr>
            <p:ph type="ctrTitle"/>
          </p:nvPr>
        </p:nvSpPr>
        <p:spPr>
          <a:xfrm>
            <a:off x="458724" y="2915729"/>
            <a:ext cx="11274552" cy="2771002"/>
          </a:xfrm>
        </p:spPr>
        <p:txBody>
          <a:bodyPr>
            <a:normAutofit fontScale="90000"/>
          </a:bodyPr>
          <a:lstStyle/>
          <a:p>
            <a:r>
              <a:rPr lang="en-US" dirty="0">
                <a:solidFill>
                  <a:schemeClr val="bg1"/>
                </a:solidFill>
              </a:rPr>
              <a:t>“Global Trends in Coffee: A Comprehensive Analysis of Imports, Exports, and Consumption Patterns Across Countries (1990-2020)”</a:t>
            </a:r>
          </a:p>
        </p:txBody>
      </p:sp>
      <p:sp>
        <p:nvSpPr>
          <p:cNvPr id="99" name="Subtitle 98">
            <a:extLst>
              <a:ext uri="{FF2B5EF4-FFF2-40B4-BE49-F238E27FC236}">
                <a16:creationId xmlns:a16="http://schemas.microsoft.com/office/drawing/2014/main" id="{3E1C2516-A9DD-4DE3-A1B1-CDA13607697C}"/>
              </a:ext>
            </a:extLst>
          </p:cNvPr>
          <p:cNvSpPr>
            <a:spLocks noGrp="1"/>
          </p:cNvSpPr>
          <p:nvPr>
            <p:ph type="subTitle" idx="1"/>
          </p:nvPr>
        </p:nvSpPr>
        <p:spPr/>
        <p:txBody>
          <a:bodyPr/>
          <a:lstStyle/>
          <a:p>
            <a:r>
              <a:rPr lang="en-US" dirty="0"/>
              <a:t>Ceara Stewart – 6/9/2023</a:t>
            </a:r>
          </a:p>
        </p:txBody>
      </p:sp>
      <p:sp>
        <p:nvSpPr>
          <p:cNvPr id="100" name="Text Placeholder 99">
            <a:extLst>
              <a:ext uri="{FF2B5EF4-FFF2-40B4-BE49-F238E27FC236}">
                <a16:creationId xmlns:a16="http://schemas.microsoft.com/office/drawing/2014/main" id="{3A6E016E-983A-46B3-9B7A-F909E2EE329A}"/>
              </a:ext>
            </a:extLst>
          </p:cNvPr>
          <p:cNvSpPr>
            <a:spLocks noGrp="1"/>
          </p:cNvSpPr>
          <p:nvPr>
            <p:ph type="body" sz="quarter" idx="13"/>
          </p:nvPr>
        </p:nvSpPr>
        <p:spPr/>
        <p:txBody>
          <a:bodyPr/>
          <a:lstStyle/>
          <a:p>
            <a:r>
              <a:rPr lang="en-US" dirty="0"/>
              <a:t>IST652 Final Project – Debbie </a:t>
            </a:r>
            <a:r>
              <a:rPr lang="en-US" dirty="0" err="1"/>
              <a:t>Landowski</a:t>
            </a:r>
            <a:r>
              <a:rPr lang="en-US" dirty="0"/>
              <a:t> – Syracuse University</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9B160E0-581A-D2B3-2C79-7B1FCA813672}"/>
              </a:ext>
            </a:extLst>
          </p:cNvPr>
          <p:cNvSpPr>
            <a:spLocks noGrp="1"/>
          </p:cNvSpPr>
          <p:nvPr>
            <p:ph type="pic" sz="quarter" idx="14"/>
          </p:nvPr>
        </p:nvSpPr>
        <p:spPr/>
      </p:sp>
      <p:sp>
        <p:nvSpPr>
          <p:cNvPr id="3" name="Title 2">
            <a:extLst>
              <a:ext uri="{FF2B5EF4-FFF2-40B4-BE49-F238E27FC236}">
                <a16:creationId xmlns:a16="http://schemas.microsoft.com/office/drawing/2014/main" id="{8506D7A2-1997-7C2D-DA7A-B5150A7818D0}"/>
              </a:ext>
            </a:extLst>
          </p:cNvPr>
          <p:cNvSpPr>
            <a:spLocks noGrp="1"/>
          </p:cNvSpPr>
          <p:nvPr>
            <p:ph type="title"/>
          </p:nvPr>
        </p:nvSpPr>
        <p:spPr>
          <a:xfrm>
            <a:off x="457199" y="118914"/>
            <a:ext cx="11352362" cy="914400"/>
          </a:xfrm>
        </p:spPr>
        <p:txBody>
          <a:bodyPr>
            <a:normAutofit/>
          </a:bodyPr>
          <a:lstStyle/>
          <a:p>
            <a:r>
              <a:rPr lang="en-US" dirty="0"/>
              <a:t>Question 3: </a:t>
            </a:r>
            <a:r>
              <a:rPr lang="en-US" sz="3200" dirty="0"/>
              <a:t>Continued</a:t>
            </a:r>
            <a:endParaRPr lang="en-US" dirty="0"/>
          </a:p>
        </p:txBody>
      </p:sp>
      <p:sp>
        <p:nvSpPr>
          <p:cNvPr id="4" name="Date Placeholder 3">
            <a:extLst>
              <a:ext uri="{FF2B5EF4-FFF2-40B4-BE49-F238E27FC236}">
                <a16:creationId xmlns:a16="http://schemas.microsoft.com/office/drawing/2014/main" id="{0F8C35E0-78FC-8C2A-12FF-3154F93818C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3532124-FE86-CEDE-F8CF-7EECB2191469}"/>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DA86E6FD-CFA5-F5F9-A84A-54EE09C1D586}"/>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7" name="Text Placeholder 6">
            <a:extLst>
              <a:ext uri="{FF2B5EF4-FFF2-40B4-BE49-F238E27FC236}">
                <a16:creationId xmlns:a16="http://schemas.microsoft.com/office/drawing/2014/main" id="{734A5C18-F2D5-22B3-2093-69F8435D8A9E}"/>
              </a:ext>
            </a:extLst>
          </p:cNvPr>
          <p:cNvSpPr>
            <a:spLocks noGrp="1"/>
          </p:cNvSpPr>
          <p:nvPr>
            <p:ph type="body" sz="quarter" idx="15"/>
          </p:nvPr>
        </p:nvSpPr>
        <p:spPr>
          <a:xfrm>
            <a:off x="547776" y="1901088"/>
            <a:ext cx="2562045" cy="1527911"/>
          </a:xfrm>
        </p:spPr>
        <p:txBody>
          <a:bodyPr>
            <a:normAutofit/>
          </a:bodyPr>
          <a:lstStyle/>
          <a:p>
            <a:r>
              <a:rPr lang="en-US" sz="1600" dirty="0"/>
              <a:t>The second graph looks at the importer country coffee consumption summed over the years 1990-2019.</a:t>
            </a:r>
          </a:p>
        </p:txBody>
      </p:sp>
      <p:sp>
        <p:nvSpPr>
          <p:cNvPr id="8" name="Text Placeholder 7">
            <a:extLst>
              <a:ext uri="{FF2B5EF4-FFF2-40B4-BE49-F238E27FC236}">
                <a16:creationId xmlns:a16="http://schemas.microsoft.com/office/drawing/2014/main" id="{BE423231-0393-29A2-7658-46DE53EA7322}"/>
              </a:ext>
            </a:extLst>
          </p:cNvPr>
          <p:cNvSpPr>
            <a:spLocks noGrp="1"/>
          </p:cNvSpPr>
          <p:nvPr>
            <p:ph type="body" sz="quarter" idx="16"/>
          </p:nvPr>
        </p:nvSpPr>
        <p:spPr>
          <a:xfrm>
            <a:off x="457199" y="3933645"/>
            <a:ext cx="2743200" cy="1915064"/>
          </a:xfrm>
        </p:spPr>
        <p:txBody>
          <a:bodyPr>
            <a:normAutofit/>
          </a:bodyPr>
          <a:lstStyle/>
          <a:p>
            <a:r>
              <a:rPr lang="en-US" sz="1600" dirty="0"/>
              <a:t>The nature of the graph aligns with historical and economic markers.</a:t>
            </a:r>
          </a:p>
        </p:txBody>
      </p:sp>
      <p:sp>
        <p:nvSpPr>
          <p:cNvPr id="9" name="Text Placeholder 8">
            <a:extLst>
              <a:ext uri="{FF2B5EF4-FFF2-40B4-BE49-F238E27FC236}">
                <a16:creationId xmlns:a16="http://schemas.microsoft.com/office/drawing/2014/main" id="{CE9F9CBE-BF40-20D4-3819-AC859D90650B}"/>
              </a:ext>
            </a:extLst>
          </p:cNvPr>
          <p:cNvSpPr>
            <a:spLocks noGrp="1"/>
          </p:cNvSpPr>
          <p:nvPr>
            <p:ph type="body" sz="quarter" idx="17"/>
          </p:nvPr>
        </p:nvSpPr>
        <p:spPr>
          <a:xfrm>
            <a:off x="3381554" y="1810511"/>
            <a:ext cx="2562045" cy="1458900"/>
          </a:xfrm>
        </p:spPr>
        <p:txBody>
          <a:bodyPr>
            <a:normAutofit/>
          </a:bodyPr>
          <a:lstStyle/>
          <a:p>
            <a:r>
              <a:rPr lang="en-US" sz="1600" dirty="0"/>
              <a:t>There is an overall shallow increase, with areas of decrease. </a:t>
            </a:r>
          </a:p>
        </p:txBody>
      </p:sp>
      <p:sp>
        <p:nvSpPr>
          <p:cNvPr id="10" name="Text Placeholder 9">
            <a:extLst>
              <a:ext uri="{FF2B5EF4-FFF2-40B4-BE49-F238E27FC236}">
                <a16:creationId xmlns:a16="http://schemas.microsoft.com/office/drawing/2014/main" id="{E0A7939C-BBCC-8EBA-9C26-3BDD5AA90FE9}"/>
              </a:ext>
            </a:extLst>
          </p:cNvPr>
          <p:cNvSpPr>
            <a:spLocks noGrp="1"/>
          </p:cNvSpPr>
          <p:nvPr>
            <p:ph type="body" sz="quarter" idx="18"/>
          </p:nvPr>
        </p:nvSpPr>
        <p:spPr>
          <a:xfrm>
            <a:off x="3457666" y="3933645"/>
            <a:ext cx="2638334" cy="1915063"/>
          </a:xfrm>
        </p:spPr>
        <p:txBody>
          <a:bodyPr>
            <a:normAutofit/>
          </a:bodyPr>
          <a:lstStyle/>
          <a:p>
            <a:r>
              <a:rPr lang="en-US" sz="1600" dirty="0"/>
              <a:t>The drop in consumption in 1994 aligns with the signing of NAFTA. The drop in 2000 aligns with Y2K. And the drop in 2009 aligns with the housing market crash of late 2008.</a:t>
            </a:r>
          </a:p>
        </p:txBody>
      </p:sp>
      <p:pic>
        <p:nvPicPr>
          <p:cNvPr id="12" name="Picture 11" descr="A picture containing text, screenshot, plot, line&#10;&#10;Description automatically generated">
            <a:extLst>
              <a:ext uri="{FF2B5EF4-FFF2-40B4-BE49-F238E27FC236}">
                <a16:creationId xmlns:a16="http://schemas.microsoft.com/office/drawing/2014/main" id="{61EA1E20-DDEB-9361-6109-6ED111D1F3DD}"/>
              </a:ext>
            </a:extLst>
          </p:cNvPr>
          <p:cNvPicPr>
            <a:picLocks noChangeAspect="1"/>
          </p:cNvPicPr>
          <p:nvPr/>
        </p:nvPicPr>
        <p:blipFill>
          <a:blip r:embed="rId2"/>
          <a:stretch>
            <a:fillRect/>
          </a:stretch>
        </p:blipFill>
        <p:spPr>
          <a:xfrm>
            <a:off x="6509407" y="1778883"/>
            <a:ext cx="5436370" cy="3300233"/>
          </a:xfrm>
          <a:prstGeom prst="rect">
            <a:avLst/>
          </a:prstGeom>
        </p:spPr>
      </p:pic>
    </p:spTree>
    <p:extLst>
      <p:ext uri="{BB962C8B-B14F-4D97-AF65-F5344CB8AC3E}">
        <p14:creationId xmlns:p14="http://schemas.microsoft.com/office/powerpoint/2010/main" val="1453541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9B160E0-581A-D2B3-2C79-7B1FCA813672}"/>
              </a:ext>
            </a:extLst>
          </p:cNvPr>
          <p:cNvSpPr>
            <a:spLocks noGrp="1"/>
          </p:cNvSpPr>
          <p:nvPr>
            <p:ph type="pic" sz="quarter" idx="14"/>
          </p:nvPr>
        </p:nvSpPr>
        <p:spPr/>
      </p:sp>
      <p:sp>
        <p:nvSpPr>
          <p:cNvPr id="3" name="Title 2">
            <a:extLst>
              <a:ext uri="{FF2B5EF4-FFF2-40B4-BE49-F238E27FC236}">
                <a16:creationId xmlns:a16="http://schemas.microsoft.com/office/drawing/2014/main" id="{8506D7A2-1997-7C2D-DA7A-B5150A7818D0}"/>
              </a:ext>
            </a:extLst>
          </p:cNvPr>
          <p:cNvSpPr>
            <a:spLocks noGrp="1"/>
          </p:cNvSpPr>
          <p:nvPr>
            <p:ph type="title"/>
          </p:nvPr>
        </p:nvSpPr>
        <p:spPr>
          <a:xfrm>
            <a:off x="457199" y="118914"/>
            <a:ext cx="11352362" cy="914400"/>
          </a:xfrm>
        </p:spPr>
        <p:txBody>
          <a:bodyPr>
            <a:normAutofit/>
          </a:bodyPr>
          <a:lstStyle/>
          <a:p>
            <a:r>
              <a:rPr lang="en-US" dirty="0"/>
              <a:t>Question 3: </a:t>
            </a:r>
            <a:r>
              <a:rPr lang="en-US" sz="3200" dirty="0"/>
              <a:t>Continued</a:t>
            </a:r>
            <a:endParaRPr lang="en-US" dirty="0"/>
          </a:p>
        </p:txBody>
      </p:sp>
      <p:sp>
        <p:nvSpPr>
          <p:cNvPr id="4" name="Date Placeholder 3">
            <a:extLst>
              <a:ext uri="{FF2B5EF4-FFF2-40B4-BE49-F238E27FC236}">
                <a16:creationId xmlns:a16="http://schemas.microsoft.com/office/drawing/2014/main" id="{0F8C35E0-78FC-8C2A-12FF-3154F93818C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3532124-FE86-CEDE-F8CF-7EECB2191469}"/>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DA86E6FD-CFA5-F5F9-A84A-54EE09C1D586}"/>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7" name="Text Placeholder 6">
            <a:extLst>
              <a:ext uri="{FF2B5EF4-FFF2-40B4-BE49-F238E27FC236}">
                <a16:creationId xmlns:a16="http://schemas.microsoft.com/office/drawing/2014/main" id="{734A5C18-F2D5-22B3-2093-69F8435D8A9E}"/>
              </a:ext>
            </a:extLst>
          </p:cNvPr>
          <p:cNvSpPr>
            <a:spLocks noGrp="1"/>
          </p:cNvSpPr>
          <p:nvPr>
            <p:ph type="body" sz="quarter" idx="15"/>
          </p:nvPr>
        </p:nvSpPr>
        <p:spPr>
          <a:xfrm>
            <a:off x="547776" y="1901088"/>
            <a:ext cx="2562045" cy="1527911"/>
          </a:xfrm>
        </p:spPr>
        <p:txBody>
          <a:bodyPr>
            <a:normAutofit/>
          </a:bodyPr>
          <a:lstStyle/>
          <a:p>
            <a:r>
              <a:rPr lang="en-US" sz="1600" dirty="0"/>
              <a:t>The third graph looks at green coffee inventory amounts summed over the years 1990-2019.</a:t>
            </a:r>
          </a:p>
        </p:txBody>
      </p:sp>
      <p:sp>
        <p:nvSpPr>
          <p:cNvPr id="8" name="Text Placeholder 7">
            <a:extLst>
              <a:ext uri="{FF2B5EF4-FFF2-40B4-BE49-F238E27FC236}">
                <a16:creationId xmlns:a16="http://schemas.microsoft.com/office/drawing/2014/main" id="{BE423231-0393-29A2-7658-46DE53EA7322}"/>
              </a:ext>
            </a:extLst>
          </p:cNvPr>
          <p:cNvSpPr>
            <a:spLocks noGrp="1"/>
          </p:cNvSpPr>
          <p:nvPr>
            <p:ph type="body" sz="quarter" idx="16"/>
          </p:nvPr>
        </p:nvSpPr>
        <p:spPr>
          <a:xfrm>
            <a:off x="457199" y="3933645"/>
            <a:ext cx="2743200" cy="1915064"/>
          </a:xfrm>
        </p:spPr>
        <p:txBody>
          <a:bodyPr>
            <a:normAutofit/>
          </a:bodyPr>
          <a:lstStyle/>
          <a:p>
            <a:r>
              <a:rPr lang="en-US" sz="1600" dirty="0"/>
              <a:t>Green coffee is unroasted, raw coffee beans. Its extract is popular in many dietary supplements.</a:t>
            </a:r>
          </a:p>
        </p:txBody>
      </p:sp>
      <p:sp>
        <p:nvSpPr>
          <p:cNvPr id="9" name="Text Placeholder 8">
            <a:extLst>
              <a:ext uri="{FF2B5EF4-FFF2-40B4-BE49-F238E27FC236}">
                <a16:creationId xmlns:a16="http://schemas.microsoft.com/office/drawing/2014/main" id="{CE9F9CBE-BF40-20D4-3819-AC859D90650B}"/>
              </a:ext>
            </a:extLst>
          </p:cNvPr>
          <p:cNvSpPr>
            <a:spLocks noGrp="1"/>
          </p:cNvSpPr>
          <p:nvPr>
            <p:ph type="body" sz="quarter" idx="17"/>
          </p:nvPr>
        </p:nvSpPr>
        <p:spPr>
          <a:xfrm>
            <a:off x="3381554" y="1810511"/>
            <a:ext cx="2562045" cy="1458900"/>
          </a:xfrm>
        </p:spPr>
        <p:txBody>
          <a:bodyPr>
            <a:normAutofit/>
          </a:bodyPr>
          <a:lstStyle/>
          <a:p>
            <a:r>
              <a:rPr lang="en-US" sz="1600" dirty="0"/>
              <a:t>There is a general increase from 1990 to 2019, but a lot of drastic drops and rises. </a:t>
            </a:r>
          </a:p>
        </p:txBody>
      </p:sp>
      <p:sp>
        <p:nvSpPr>
          <p:cNvPr id="10" name="Text Placeholder 9">
            <a:extLst>
              <a:ext uri="{FF2B5EF4-FFF2-40B4-BE49-F238E27FC236}">
                <a16:creationId xmlns:a16="http://schemas.microsoft.com/office/drawing/2014/main" id="{E0A7939C-BBCC-8EBA-9C26-3BDD5AA90FE9}"/>
              </a:ext>
            </a:extLst>
          </p:cNvPr>
          <p:cNvSpPr>
            <a:spLocks noGrp="1"/>
          </p:cNvSpPr>
          <p:nvPr>
            <p:ph type="body" sz="quarter" idx="18"/>
          </p:nvPr>
        </p:nvSpPr>
        <p:spPr>
          <a:xfrm>
            <a:off x="3457666" y="3933645"/>
            <a:ext cx="2638334" cy="1915063"/>
          </a:xfrm>
        </p:spPr>
        <p:txBody>
          <a:bodyPr>
            <a:normAutofit/>
          </a:bodyPr>
          <a:lstStyle/>
          <a:p>
            <a:r>
              <a:rPr lang="en-US" sz="1600" dirty="0"/>
              <a:t>The drops in green coffee inventory aligns with investment drops. As green coffee is more prone to market changes than normal coffee for everyday consumption.</a:t>
            </a:r>
          </a:p>
        </p:txBody>
      </p:sp>
      <p:pic>
        <p:nvPicPr>
          <p:cNvPr id="11" name="Picture 10" descr="A picture containing text, screenshot, plot, diagram&#10;&#10;Description automatically generated">
            <a:extLst>
              <a:ext uri="{FF2B5EF4-FFF2-40B4-BE49-F238E27FC236}">
                <a16:creationId xmlns:a16="http://schemas.microsoft.com/office/drawing/2014/main" id="{6C5CD7D0-8C74-17E1-3B14-08F5333D32E1}"/>
              </a:ext>
            </a:extLst>
          </p:cNvPr>
          <p:cNvPicPr>
            <a:picLocks noChangeAspect="1"/>
          </p:cNvPicPr>
          <p:nvPr/>
        </p:nvPicPr>
        <p:blipFill>
          <a:blip r:embed="rId2"/>
          <a:stretch>
            <a:fillRect/>
          </a:stretch>
        </p:blipFill>
        <p:spPr>
          <a:xfrm>
            <a:off x="6489851" y="1888041"/>
            <a:ext cx="5432499" cy="3312759"/>
          </a:xfrm>
          <a:prstGeom prst="rect">
            <a:avLst/>
          </a:prstGeom>
        </p:spPr>
      </p:pic>
    </p:spTree>
    <p:extLst>
      <p:ext uri="{BB962C8B-B14F-4D97-AF65-F5344CB8AC3E}">
        <p14:creationId xmlns:p14="http://schemas.microsoft.com/office/powerpoint/2010/main" val="281901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9B160E0-581A-D2B3-2C79-7B1FCA813672}"/>
              </a:ext>
            </a:extLst>
          </p:cNvPr>
          <p:cNvSpPr>
            <a:spLocks noGrp="1"/>
          </p:cNvSpPr>
          <p:nvPr>
            <p:ph type="pic" sz="quarter" idx="14"/>
          </p:nvPr>
        </p:nvSpPr>
        <p:spPr/>
      </p:sp>
      <p:sp>
        <p:nvSpPr>
          <p:cNvPr id="3" name="Title 2">
            <a:extLst>
              <a:ext uri="{FF2B5EF4-FFF2-40B4-BE49-F238E27FC236}">
                <a16:creationId xmlns:a16="http://schemas.microsoft.com/office/drawing/2014/main" id="{8506D7A2-1997-7C2D-DA7A-B5150A7818D0}"/>
              </a:ext>
            </a:extLst>
          </p:cNvPr>
          <p:cNvSpPr>
            <a:spLocks noGrp="1"/>
          </p:cNvSpPr>
          <p:nvPr>
            <p:ph type="title"/>
          </p:nvPr>
        </p:nvSpPr>
        <p:spPr>
          <a:xfrm>
            <a:off x="457199" y="118914"/>
            <a:ext cx="11352362" cy="914400"/>
          </a:xfrm>
        </p:spPr>
        <p:txBody>
          <a:bodyPr>
            <a:normAutofit/>
          </a:bodyPr>
          <a:lstStyle/>
          <a:p>
            <a:r>
              <a:rPr lang="en-US" dirty="0"/>
              <a:t>Question 3: </a:t>
            </a:r>
            <a:r>
              <a:rPr lang="en-US" sz="3200" dirty="0"/>
              <a:t>Continued</a:t>
            </a:r>
            <a:endParaRPr lang="en-US" dirty="0"/>
          </a:p>
        </p:txBody>
      </p:sp>
      <p:sp>
        <p:nvSpPr>
          <p:cNvPr id="4" name="Date Placeholder 3">
            <a:extLst>
              <a:ext uri="{FF2B5EF4-FFF2-40B4-BE49-F238E27FC236}">
                <a16:creationId xmlns:a16="http://schemas.microsoft.com/office/drawing/2014/main" id="{0F8C35E0-78FC-8C2A-12FF-3154F93818C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3532124-FE86-CEDE-F8CF-7EECB2191469}"/>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DA86E6FD-CFA5-F5F9-A84A-54EE09C1D586}"/>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7" name="Text Placeholder 6">
            <a:extLst>
              <a:ext uri="{FF2B5EF4-FFF2-40B4-BE49-F238E27FC236}">
                <a16:creationId xmlns:a16="http://schemas.microsoft.com/office/drawing/2014/main" id="{734A5C18-F2D5-22B3-2093-69F8435D8A9E}"/>
              </a:ext>
            </a:extLst>
          </p:cNvPr>
          <p:cNvSpPr>
            <a:spLocks noGrp="1"/>
          </p:cNvSpPr>
          <p:nvPr>
            <p:ph type="body" sz="quarter" idx="15"/>
          </p:nvPr>
        </p:nvSpPr>
        <p:spPr>
          <a:xfrm>
            <a:off x="547776" y="1901088"/>
            <a:ext cx="2562045" cy="1527911"/>
          </a:xfrm>
        </p:spPr>
        <p:txBody>
          <a:bodyPr>
            <a:normAutofit/>
          </a:bodyPr>
          <a:lstStyle/>
          <a:p>
            <a:r>
              <a:rPr lang="en-US" sz="1600" dirty="0"/>
              <a:t>The fourth graph is the layering of the previous three graph from the years 1990-2019.</a:t>
            </a:r>
          </a:p>
        </p:txBody>
      </p:sp>
      <p:sp>
        <p:nvSpPr>
          <p:cNvPr id="8" name="Text Placeholder 7">
            <a:extLst>
              <a:ext uri="{FF2B5EF4-FFF2-40B4-BE49-F238E27FC236}">
                <a16:creationId xmlns:a16="http://schemas.microsoft.com/office/drawing/2014/main" id="{BE423231-0393-29A2-7658-46DE53EA7322}"/>
              </a:ext>
            </a:extLst>
          </p:cNvPr>
          <p:cNvSpPr>
            <a:spLocks noGrp="1"/>
          </p:cNvSpPr>
          <p:nvPr>
            <p:ph type="body" sz="quarter" idx="16"/>
          </p:nvPr>
        </p:nvSpPr>
        <p:spPr>
          <a:xfrm>
            <a:off x="457199" y="3933645"/>
            <a:ext cx="2743200" cy="1915064"/>
          </a:xfrm>
        </p:spPr>
        <p:txBody>
          <a:bodyPr>
            <a:normAutofit/>
          </a:bodyPr>
          <a:lstStyle/>
          <a:p>
            <a:r>
              <a:rPr lang="en-US" sz="1600" dirty="0"/>
              <a:t>Importer country consumption and green coffee inventory are more prone to market fluctuations, but green coffee takes longer to recover. </a:t>
            </a:r>
          </a:p>
        </p:txBody>
      </p:sp>
      <p:sp>
        <p:nvSpPr>
          <p:cNvPr id="9" name="Text Placeholder 8">
            <a:extLst>
              <a:ext uri="{FF2B5EF4-FFF2-40B4-BE49-F238E27FC236}">
                <a16:creationId xmlns:a16="http://schemas.microsoft.com/office/drawing/2014/main" id="{CE9F9CBE-BF40-20D4-3819-AC859D90650B}"/>
              </a:ext>
            </a:extLst>
          </p:cNvPr>
          <p:cNvSpPr>
            <a:spLocks noGrp="1"/>
          </p:cNvSpPr>
          <p:nvPr>
            <p:ph type="body" sz="quarter" idx="17"/>
          </p:nvPr>
        </p:nvSpPr>
        <p:spPr>
          <a:xfrm>
            <a:off x="3381554" y="1810511"/>
            <a:ext cx="2562045" cy="1458900"/>
          </a:xfrm>
        </p:spPr>
        <p:txBody>
          <a:bodyPr>
            <a:normAutofit/>
          </a:bodyPr>
          <a:lstStyle/>
          <a:p>
            <a:r>
              <a:rPr lang="en-US" sz="1600" dirty="0"/>
              <a:t>Importing country consumption is double that of producing country consumption.</a:t>
            </a:r>
          </a:p>
        </p:txBody>
      </p:sp>
      <p:sp>
        <p:nvSpPr>
          <p:cNvPr id="10" name="Text Placeholder 9">
            <a:extLst>
              <a:ext uri="{FF2B5EF4-FFF2-40B4-BE49-F238E27FC236}">
                <a16:creationId xmlns:a16="http://schemas.microsoft.com/office/drawing/2014/main" id="{E0A7939C-BBCC-8EBA-9C26-3BDD5AA90FE9}"/>
              </a:ext>
            </a:extLst>
          </p:cNvPr>
          <p:cNvSpPr>
            <a:spLocks noGrp="1"/>
          </p:cNvSpPr>
          <p:nvPr>
            <p:ph type="body" sz="quarter" idx="18"/>
          </p:nvPr>
        </p:nvSpPr>
        <p:spPr>
          <a:xfrm>
            <a:off x="3457666" y="3933645"/>
            <a:ext cx="2638334" cy="1915063"/>
          </a:xfrm>
        </p:spPr>
        <p:txBody>
          <a:bodyPr>
            <a:normAutofit/>
          </a:bodyPr>
          <a:lstStyle/>
          <a:p>
            <a:r>
              <a:rPr lang="en-US" sz="1600" dirty="0"/>
              <a:t>Overall, each graph follows economic and historical market patters you would expect to see in developed and developing countries.</a:t>
            </a:r>
          </a:p>
        </p:txBody>
      </p:sp>
      <p:pic>
        <p:nvPicPr>
          <p:cNvPr id="12" name="Picture 11" descr="A picture containing text, screenshot, line, plot&#10;&#10;Description automatically generated">
            <a:extLst>
              <a:ext uri="{FF2B5EF4-FFF2-40B4-BE49-F238E27FC236}">
                <a16:creationId xmlns:a16="http://schemas.microsoft.com/office/drawing/2014/main" id="{B92BDBEA-279C-7F79-CB66-51DA62B96144}"/>
              </a:ext>
            </a:extLst>
          </p:cNvPr>
          <p:cNvPicPr>
            <a:picLocks noChangeAspect="1"/>
          </p:cNvPicPr>
          <p:nvPr/>
        </p:nvPicPr>
        <p:blipFill>
          <a:blip r:embed="rId2"/>
          <a:stretch>
            <a:fillRect/>
          </a:stretch>
        </p:blipFill>
        <p:spPr>
          <a:xfrm>
            <a:off x="6690241" y="1394890"/>
            <a:ext cx="5245770" cy="4013871"/>
          </a:xfrm>
          <a:prstGeom prst="rect">
            <a:avLst/>
          </a:prstGeom>
        </p:spPr>
      </p:pic>
    </p:spTree>
    <p:extLst>
      <p:ext uri="{BB962C8B-B14F-4D97-AF65-F5344CB8AC3E}">
        <p14:creationId xmlns:p14="http://schemas.microsoft.com/office/powerpoint/2010/main" val="52351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8" name="Picture Placeholder 7" descr="Closeup of a dark coffee on a mug">
            <a:extLst>
              <a:ext uri="{FF2B5EF4-FFF2-40B4-BE49-F238E27FC236}">
                <a16:creationId xmlns:a16="http://schemas.microsoft.com/office/drawing/2014/main" id="{96CC9331-0B19-4BC1-808E-4E12E6F0ED19}"/>
              </a:ext>
            </a:extLst>
          </p:cNvPr>
          <p:cNvPicPr>
            <a:picLocks noGrp="1" noChangeAspect="1"/>
          </p:cNvPicPr>
          <p:nvPr>
            <p:ph type="pic" sz="quarter" idx="14"/>
          </p:nvPr>
        </p:nvPicPr>
        <p:blipFill>
          <a:blip r:embed="rId2"/>
          <a:srcRect/>
          <a:stretch/>
        </p:blipFill>
        <p:spPr>
          <a:xfrm>
            <a:off x="1524" y="0"/>
            <a:ext cx="12188952" cy="6858000"/>
          </a:xfrm>
        </p:spPr>
      </p:pic>
      <p:sp>
        <p:nvSpPr>
          <p:cNvPr id="10" name="Rectangle 9">
            <a:extLst>
              <a:ext uri="{FF2B5EF4-FFF2-40B4-BE49-F238E27FC236}">
                <a16:creationId xmlns:a16="http://schemas.microsoft.com/office/drawing/2014/main" id="{3FEAECF6-C98E-4E9F-AC86-41F31FFA7563}"/>
              </a:ext>
              <a:ext uri="{C183D7F6-B498-43B3-948B-1728B52AA6E4}">
                <adec:decorative xmlns:adec="http://schemas.microsoft.com/office/drawing/2017/decorative" val="1"/>
              </a:ext>
            </a:extLst>
          </p:cNvPr>
          <p:cNvSpPr/>
          <p:nvPr/>
        </p:nvSpPr>
        <p:spPr>
          <a:xfrm>
            <a:off x="0" y="0"/>
            <a:ext cx="6111087" cy="6858000"/>
          </a:xfrm>
          <a:prstGeom prst="rect">
            <a:avLst/>
          </a:prstGeom>
          <a:solidFill>
            <a:schemeClr val="accent1">
              <a:lumMod val="1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49808" y="585929"/>
            <a:ext cx="5029200" cy="914400"/>
          </a:xfrm>
        </p:spPr>
        <p:txBody>
          <a:bodyPr/>
          <a:lstStyle/>
          <a:p>
            <a:r>
              <a:rPr lang="en-US" dirty="0"/>
              <a:t>Conclusion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5"/>
          </p:nvPr>
        </p:nvSpPr>
        <p:spPr>
          <a:xfrm>
            <a:off x="969742" y="2141795"/>
            <a:ext cx="4544329" cy="3111525"/>
          </a:xfrm>
        </p:spPr>
        <p:txBody>
          <a:bodyPr vert="horz" lIns="91440" tIns="45720" rIns="91440" bIns="45720" rtlCol="0" anchor="ctr" anchorCtr="0">
            <a:normAutofit lnSpcReduction="10000"/>
          </a:bodyPr>
          <a:lstStyle/>
          <a:p>
            <a:pPr marL="285750" indent="-285750">
              <a:lnSpc>
                <a:spcPct val="160000"/>
              </a:lnSpc>
              <a:buFont typeface="Arial" panose="020B0604020202020204" pitchFamily="34" charset="0"/>
              <a:buChar char="•"/>
            </a:pPr>
            <a:r>
              <a:rPr lang="en-US" sz="1500" dirty="0"/>
              <a:t>Countries consume more of the coffee type they specialize in producing.</a:t>
            </a:r>
          </a:p>
          <a:p>
            <a:pPr marL="285750" indent="-285750">
              <a:lnSpc>
                <a:spcPct val="160000"/>
              </a:lnSpc>
              <a:buFont typeface="Arial" panose="020B0604020202020204" pitchFamily="34" charset="0"/>
              <a:buChar char="•"/>
            </a:pPr>
            <a:r>
              <a:rPr lang="en-US" sz="1500" dirty="0"/>
              <a:t>After production, exportation and consumption, there is still coffee left over.</a:t>
            </a:r>
          </a:p>
          <a:p>
            <a:pPr marL="285750" indent="-285750">
              <a:lnSpc>
                <a:spcPct val="160000"/>
              </a:lnSpc>
              <a:buFont typeface="Arial" panose="020B0604020202020204" pitchFamily="34" charset="0"/>
              <a:buChar char="•"/>
            </a:pPr>
            <a:r>
              <a:rPr lang="en-US" sz="1500" dirty="0"/>
              <a:t>Coffee consumption and green coffee inventory have increased from 1990-2020 and can be hindered by economic and historical occurrences.</a:t>
            </a:r>
          </a:p>
          <a:p>
            <a:endParaRPr lang="en-US" dirty="0"/>
          </a:p>
        </p:txBody>
      </p:sp>
      <p:cxnSp>
        <p:nvCxnSpPr>
          <p:cNvPr id="32" name="Straight Connector 31">
            <a:extLst>
              <a:ext uri="{FF2B5EF4-FFF2-40B4-BE49-F238E27FC236}">
                <a16:creationId xmlns:a16="http://schemas.microsoft.com/office/drawing/2014/main" id="{2CD7C281-38DA-497A-8242-B02F83EE8E3A}"/>
              </a:ext>
              <a:ext uri="{C183D7F6-B498-43B3-948B-1728B52AA6E4}">
                <adec:decorative xmlns:adec="http://schemas.microsoft.com/office/drawing/2017/decorative" val="1"/>
              </a:ext>
            </a:extLst>
          </p:cNvPr>
          <p:cNvCxnSpPr>
            <a:cxnSpLocks/>
          </p:cNvCxnSpPr>
          <p:nvPr/>
        </p:nvCxnSpPr>
        <p:spPr>
          <a:xfrm>
            <a:off x="942071" y="1771729"/>
            <a:ext cx="457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A2D3AD6-4EE7-401F-8A37-36038A7E0E44}"/>
              </a:ext>
              <a:ext uri="{C183D7F6-B498-43B3-948B-1728B52AA6E4}">
                <adec:decorative xmlns:adec="http://schemas.microsoft.com/office/drawing/2017/decorative" val="1"/>
              </a:ext>
            </a:extLst>
          </p:cNvPr>
          <p:cNvSpPr/>
          <p:nvPr/>
        </p:nvSpPr>
        <p:spPr>
          <a:xfrm>
            <a:off x="458724" y="457200"/>
            <a:ext cx="11274552" cy="59436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2B12A525-BFBE-444F-8D3B-DC08F2796A1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691531" flipH="1">
            <a:off x="2807207" y="1207991"/>
            <a:ext cx="914400" cy="406100"/>
          </a:xfrm>
          <a:prstGeom prst="rect">
            <a:avLst/>
          </a:prstGeom>
        </p:spPr>
      </p:pic>
      <p:cxnSp>
        <p:nvCxnSpPr>
          <p:cNvPr id="34" name="Straight Connector 33">
            <a:extLst>
              <a:ext uri="{FF2B5EF4-FFF2-40B4-BE49-F238E27FC236}">
                <a16:creationId xmlns:a16="http://schemas.microsoft.com/office/drawing/2014/main" id="{C12DE311-F230-4A2E-A071-7107541954C4}"/>
              </a:ext>
              <a:ext uri="{C183D7F6-B498-43B3-948B-1728B52AA6E4}">
                <adec:decorative xmlns:adec="http://schemas.microsoft.com/office/drawing/2017/decorative" val="1"/>
              </a:ext>
            </a:extLst>
          </p:cNvPr>
          <p:cNvCxnSpPr>
            <a:cxnSpLocks/>
          </p:cNvCxnSpPr>
          <p:nvPr/>
        </p:nvCxnSpPr>
        <p:spPr>
          <a:xfrm>
            <a:off x="942071" y="1899190"/>
            <a:ext cx="457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231912-509A-4BDF-A21D-A43CB1A8D60D}"/>
              </a:ext>
              <a:ext uri="{C183D7F6-B498-43B3-948B-1728B52AA6E4}">
                <adec:decorative xmlns:adec="http://schemas.microsoft.com/office/drawing/2017/decorative" val="1"/>
              </a:ext>
            </a:extLst>
          </p:cNvPr>
          <p:cNvCxnSpPr>
            <a:cxnSpLocks/>
          </p:cNvCxnSpPr>
          <p:nvPr/>
        </p:nvCxnSpPr>
        <p:spPr>
          <a:xfrm>
            <a:off x="914400" y="5495925"/>
            <a:ext cx="457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83E6EF2-CD8E-43EF-969A-FCF7D47F34C7}"/>
              </a:ext>
              <a:ext uri="{C183D7F6-B498-43B3-948B-1728B52AA6E4}">
                <adec:decorative xmlns:adec="http://schemas.microsoft.com/office/drawing/2017/decorative" val="1"/>
              </a:ext>
            </a:extLst>
          </p:cNvPr>
          <p:cNvCxnSpPr>
            <a:cxnSpLocks/>
          </p:cNvCxnSpPr>
          <p:nvPr/>
        </p:nvCxnSpPr>
        <p:spPr>
          <a:xfrm>
            <a:off x="914400" y="5578592"/>
            <a:ext cx="457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Date Placeholder 26">
            <a:extLst>
              <a:ext uri="{FF2B5EF4-FFF2-40B4-BE49-F238E27FC236}">
                <a16:creationId xmlns:a16="http://schemas.microsoft.com/office/drawing/2014/main" id="{7B6A13CB-76F9-4C6C-AD76-7B8C6B656AC9}"/>
              </a:ext>
            </a:extLst>
          </p:cNvPr>
          <p:cNvSpPr>
            <a:spLocks noGrp="1"/>
          </p:cNvSpPr>
          <p:nvPr>
            <p:ph type="dt" sz="half" idx="10"/>
          </p:nvPr>
        </p:nvSpPr>
        <p:spPr>
          <a:xfrm>
            <a:off x="457200" y="6488702"/>
            <a:ext cx="2743200" cy="182880"/>
          </a:xfrm>
        </p:spPr>
        <p:txBody>
          <a:bodyPr/>
          <a:lstStyle/>
          <a:p>
            <a:r>
              <a:rPr lang="en-US" dirty="0"/>
              <a:t>6/9/2023</a:t>
            </a:r>
          </a:p>
        </p:txBody>
      </p:sp>
      <p:sp>
        <p:nvSpPr>
          <p:cNvPr id="29" name="Footer Placeholder 28">
            <a:extLst>
              <a:ext uri="{FF2B5EF4-FFF2-40B4-BE49-F238E27FC236}">
                <a16:creationId xmlns:a16="http://schemas.microsoft.com/office/drawing/2014/main" id="{51D35C53-257B-4268-B208-F6B3720C1B3C}"/>
              </a:ext>
            </a:extLst>
          </p:cNvPr>
          <p:cNvSpPr>
            <a:spLocks noGrp="1"/>
          </p:cNvSpPr>
          <p:nvPr>
            <p:ph type="ftr" sz="quarter" idx="11"/>
          </p:nvPr>
        </p:nvSpPr>
        <p:spPr>
          <a:xfrm>
            <a:off x="4038600" y="6488702"/>
            <a:ext cx="4114800" cy="182880"/>
          </a:xfrm>
        </p:spPr>
        <p:txBody>
          <a:bodyPr/>
          <a:lstStyle/>
          <a:p>
            <a:r>
              <a:rPr lang="en-US" dirty="0"/>
              <a:t>Syracuse University – IST 652</a:t>
            </a:r>
          </a:p>
        </p:txBody>
      </p:sp>
      <p:sp>
        <p:nvSpPr>
          <p:cNvPr id="30" name="Slide Number Placeholder 29">
            <a:extLst>
              <a:ext uri="{FF2B5EF4-FFF2-40B4-BE49-F238E27FC236}">
                <a16:creationId xmlns:a16="http://schemas.microsoft.com/office/drawing/2014/main" id="{6067CDAD-0487-4D8C-ABD3-C477AC2C4E94}"/>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235288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9" descr="Roasted coffee beans filling the frame">
            <a:extLst>
              <a:ext uri="{FF2B5EF4-FFF2-40B4-BE49-F238E27FC236}">
                <a16:creationId xmlns:a16="http://schemas.microsoft.com/office/drawing/2014/main" id="{AA58AABE-CEFF-48E5-AC11-9A99DA35553E}"/>
              </a:ext>
            </a:extLst>
          </p:cNvPr>
          <p:cNvPicPr>
            <a:picLocks noGrp="1" noChangeAspect="1"/>
          </p:cNvPicPr>
          <p:nvPr>
            <p:ph type="pic" sz="quarter" idx="14"/>
          </p:nvPr>
        </p:nvPicPr>
        <p:blipFill>
          <a:blip r:embed="rId2"/>
          <a:srcRect/>
          <a:stretch/>
        </p:blipFill>
        <p:spPr>
          <a:xfrm>
            <a:off x="1588" y="0"/>
            <a:ext cx="12188825" cy="6858000"/>
          </a:xfrm>
        </p:spPr>
      </p:pic>
      <p:sp>
        <p:nvSpPr>
          <p:cNvPr id="5" name="Rectangle 4">
            <a:extLst>
              <a:ext uri="{FF2B5EF4-FFF2-40B4-BE49-F238E27FC236}">
                <a16:creationId xmlns:a16="http://schemas.microsoft.com/office/drawing/2014/main" id="{74B8C71D-9583-48CB-A10F-1E6391AF22A3}"/>
              </a:ext>
              <a:ext uri="{C183D7F6-B498-43B3-948B-1728B52AA6E4}">
                <adec:decorative xmlns:adec="http://schemas.microsoft.com/office/drawing/2017/decorative" val="1"/>
              </a:ext>
            </a:extLst>
          </p:cNvPr>
          <p:cNvSpPr/>
          <p:nvPr/>
        </p:nvSpPr>
        <p:spPr>
          <a:xfrm>
            <a:off x="5978106" y="601326"/>
            <a:ext cx="5763270" cy="5486400"/>
          </a:xfrm>
          <a:prstGeom prst="rect">
            <a:avLst/>
          </a:prstGeom>
          <a:solidFill>
            <a:schemeClr val="tx2">
              <a:lumMod val="20000"/>
              <a:lumOff val="80000"/>
              <a:alpha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CBB973-B428-41C0-9D92-71BB38810C5E}"/>
              </a:ext>
              <a:ext uri="{C183D7F6-B498-43B3-948B-1728B52AA6E4}">
                <adec:decorative xmlns:adec="http://schemas.microsoft.com/office/drawing/2017/decorative" val="1"/>
              </a:ext>
            </a:extLst>
          </p:cNvPr>
          <p:cNvSpPr/>
          <p:nvPr/>
        </p:nvSpPr>
        <p:spPr>
          <a:xfrm>
            <a:off x="6096000" y="715626"/>
            <a:ext cx="5531076" cy="5257800"/>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40669" y="855131"/>
            <a:ext cx="3438144" cy="914400"/>
          </a:xfrm>
        </p:spPr>
        <p:txBody>
          <a:bodyPr/>
          <a:lstStyle/>
          <a:p>
            <a:r>
              <a:rPr lang="en-US" dirty="0"/>
              <a:t>Source Links</a:t>
            </a:r>
          </a:p>
        </p:txBody>
      </p:sp>
      <p:cxnSp>
        <p:nvCxnSpPr>
          <p:cNvPr id="4" name="Straight Connector 3">
            <a:extLst>
              <a:ext uri="{FF2B5EF4-FFF2-40B4-BE49-F238E27FC236}">
                <a16:creationId xmlns:a16="http://schemas.microsoft.com/office/drawing/2014/main" id="{BA8B9DC8-A928-4BA0-872D-E2A209F309B9}"/>
              </a:ext>
              <a:ext uri="{C183D7F6-B498-43B3-948B-1728B52AA6E4}">
                <adec:decorative xmlns:adec="http://schemas.microsoft.com/office/drawing/2017/decorative" val="1"/>
              </a:ext>
            </a:extLst>
          </p:cNvPr>
          <p:cNvCxnSpPr>
            <a:cxnSpLocks/>
          </p:cNvCxnSpPr>
          <p:nvPr/>
        </p:nvCxnSpPr>
        <p:spPr>
          <a:xfrm>
            <a:off x="6711351" y="1850963"/>
            <a:ext cx="4193349" cy="0"/>
          </a:xfrm>
          <a:prstGeom prst="line">
            <a:avLst/>
          </a:prstGeom>
          <a:ln w="127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6236898" y="1965265"/>
            <a:ext cx="5247966" cy="3505816"/>
          </a:xfrm>
        </p:spPr>
        <p:txBody>
          <a:bodyPr>
            <a:normAutofit fontScale="47500" lnSpcReduction="20000"/>
          </a:bodyPr>
          <a:lstStyle/>
          <a:p>
            <a:pPr marL="342900" indent="-342900" algn="l">
              <a:buFont typeface="Arial" panose="020B0604020202020204" pitchFamily="34" charset="0"/>
              <a:buChar char="•"/>
            </a:pPr>
            <a:r>
              <a:rPr lang="en-US" sz="1800" u="sng" dirty="0">
                <a:solidFill>
                  <a:srgbClr val="835D00"/>
                </a:solidFill>
                <a:effectLst/>
                <a:latin typeface="Constantia" panose="02030602050306030303" pitchFamily="18" charset="0"/>
                <a:ea typeface="Constantia" panose="02030602050306030303" pitchFamily="18" charset="0"/>
                <a:cs typeface="Times New Roman" panose="02020603050405020304" pitchFamily="18" charset="0"/>
                <a:hlinkClick r:id="rId3"/>
              </a:rPr>
              <a:t>https://www.kaggle.com/datasets/michals22/coffee-dataset</a:t>
            </a:r>
            <a:r>
              <a:rPr lang="en-US" sz="1800" dirty="0"/>
              <a:t>​</a:t>
            </a:r>
          </a:p>
          <a:p>
            <a:pPr marL="342900" indent="-342900" algn="l">
              <a:buFont typeface="Arial" panose="020B0604020202020204" pitchFamily="34" charset="0"/>
              <a:buChar char="•"/>
            </a:pPr>
            <a:r>
              <a:rPr lang="en-US" sz="1800" u="sng" dirty="0">
                <a:solidFill>
                  <a:srgbClr val="835D00"/>
                </a:solidFill>
                <a:effectLst/>
                <a:latin typeface="Constantia" panose="02030602050306030303" pitchFamily="18" charset="0"/>
                <a:ea typeface="Constantia" panose="02030602050306030303" pitchFamily="18" charset="0"/>
                <a:cs typeface="Times New Roman" panose="02020603050405020304" pitchFamily="18" charset="0"/>
                <a:hlinkClick r:id="rId4"/>
              </a:rPr>
              <a:t>https://www.undp.org/moldova/news/what-can-we-do-leftover-coffee-moldovan-and-polish-companies-partner-upcycle-spent-coffee-grounds</a:t>
            </a:r>
            <a:endParaRPr lang="en-US" sz="1800" u="sng" dirty="0">
              <a:solidFill>
                <a:srgbClr val="835D00"/>
              </a:solidFill>
              <a:effectLst/>
              <a:latin typeface="Constantia" panose="02030602050306030303" pitchFamily="18" charset="0"/>
              <a:ea typeface="Constantia" panose="02030602050306030303" pitchFamily="18" charset="0"/>
              <a:cs typeface="Times New Roman" panose="02020603050405020304" pitchFamily="18" charset="0"/>
            </a:endParaRPr>
          </a:p>
          <a:p>
            <a:pPr marL="342900" indent="-342900" algn="l">
              <a:buFont typeface="Arial" panose="020B0604020202020204" pitchFamily="34" charset="0"/>
              <a:buChar char="•"/>
            </a:pPr>
            <a:r>
              <a:rPr lang="en-US" sz="1800" u="sng" dirty="0">
                <a:solidFill>
                  <a:srgbClr val="835D00"/>
                </a:solidFill>
                <a:effectLst/>
                <a:latin typeface="Constantia" panose="02030602050306030303" pitchFamily="18" charset="0"/>
                <a:ea typeface="Constantia" panose="02030602050306030303" pitchFamily="18" charset="0"/>
                <a:cs typeface="Times New Roman" panose="02020603050405020304" pitchFamily="18" charset="0"/>
                <a:hlinkClick r:id="rId5"/>
              </a:rPr>
              <a:t>https://timesofindia.indiatimes.com/life-style/food-news/5-smart-ways-to-use-your-leftover-coffee-grounds/photostory/93970103.cms?picid=93970431</a:t>
            </a:r>
            <a:endParaRPr lang="en-US" sz="1800" u="sng" dirty="0">
              <a:solidFill>
                <a:srgbClr val="835D00"/>
              </a:solidFill>
              <a:effectLst/>
              <a:latin typeface="Constantia" panose="02030602050306030303" pitchFamily="18" charset="0"/>
              <a:ea typeface="Constantia" panose="02030602050306030303" pitchFamily="18" charset="0"/>
              <a:cs typeface="Times New Roman" panose="02020603050405020304" pitchFamily="18" charset="0"/>
            </a:endParaRPr>
          </a:p>
          <a:p>
            <a:pPr marL="342900" indent="-342900" algn="l">
              <a:buFont typeface="Arial" panose="020B0604020202020204" pitchFamily="34" charset="0"/>
              <a:buChar char="•"/>
            </a:pPr>
            <a:r>
              <a:rPr lang="en-US" sz="1800" u="sng" dirty="0">
                <a:solidFill>
                  <a:srgbClr val="835D00"/>
                </a:solidFill>
                <a:effectLst/>
                <a:latin typeface="Constantia" panose="02030602050306030303" pitchFamily="18" charset="0"/>
                <a:ea typeface="Constantia" panose="02030602050306030303" pitchFamily="18" charset="0"/>
                <a:cs typeface="Times New Roman" panose="02020603050405020304" pitchFamily="18" charset="0"/>
                <a:hlinkClick r:id="rId6"/>
              </a:rPr>
              <a:t>Learning Lessons From the 1990s: Long-Term Growth Prospects for the U.S. | Economic Policy Institute (epi.org)</a:t>
            </a:r>
            <a:endParaRPr lang="en-US" sz="1800" u="sng" dirty="0">
              <a:solidFill>
                <a:srgbClr val="835D00"/>
              </a:solidFill>
              <a:effectLst/>
              <a:latin typeface="Constantia" panose="02030602050306030303" pitchFamily="18" charset="0"/>
              <a:ea typeface="Constantia" panose="02030602050306030303" pitchFamily="18" charset="0"/>
              <a:cs typeface="Times New Roman" panose="02020603050405020304" pitchFamily="18" charset="0"/>
            </a:endParaRPr>
          </a:p>
          <a:p>
            <a:pPr marL="342900" indent="-342900" algn="l">
              <a:buFont typeface="Arial" panose="020B0604020202020204" pitchFamily="34" charset="0"/>
              <a:buChar char="•"/>
            </a:pPr>
            <a:endParaRPr lang="en-US" sz="1000" dirty="0"/>
          </a:p>
        </p:txBody>
      </p:sp>
      <p:cxnSp>
        <p:nvCxnSpPr>
          <p:cNvPr id="6" name="Straight Connector 5">
            <a:extLst>
              <a:ext uri="{FF2B5EF4-FFF2-40B4-BE49-F238E27FC236}">
                <a16:creationId xmlns:a16="http://schemas.microsoft.com/office/drawing/2014/main" id="{D80E818E-5D5D-4925-A78F-3B769109CC43}"/>
              </a:ext>
              <a:ext uri="{C183D7F6-B498-43B3-948B-1728B52AA6E4}">
                <adec:decorative xmlns:adec="http://schemas.microsoft.com/office/drawing/2017/decorative" val="1"/>
              </a:ext>
            </a:extLst>
          </p:cNvPr>
          <p:cNvCxnSpPr>
            <a:cxnSpLocks/>
          </p:cNvCxnSpPr>
          <p:nvPr/>
        </p:nvCxnSpPr>
        <p:spPr>
          <a:xfrm>
            <a:off x="6711351" y="5471082"/>
            <a:ext cx="4193349" cy="0"/>
          </a:xfrm>
          <a:prstGeom prst="line">
            <a:avLst/>
          </a:prstGeom>
          <a:ln w="12700">
            <a:solidFill>
              <a:schemeClr val="accent1">
                <a:lumMod val="25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7">
            <a:extLst>
              <a:ext uri="{FF2B5EF4-FFF2-40B4-BE49-F238E27FC236}">
                <a16:creationId xmlns:a16="http://schemas.microsoft.com/office/drawing/2014/main" id="{0B3D3AF0-7850-4DC9-8E13-B720E3923C7C}"/>
              </a:ext>
            </a:extLst>
          </p:cNvPr>
          <p:cNvSpPr>
            <a:spLocks noGrp="1"/>
          </p:cNvSpPr>
          <p:nvPr>
            <p:ph type="dt" sz="half" idx="10"/>
          </p:nvPr>
        </p:nvSpPr>
        <p:spPr>
          <a:xfrm>
            <a:off x="457200" y="6488702"/>
            <a:ext cx="2743200" cy="182880"/>
          </a:xfrm>
        </p:spPr>
        <p:txBody>
          <a:bodyPr/>
          <a:lstStyle/>
          <a:p>
            <a:r>
              <a:rPr lang="en-US" dirty="0"/>
              <a:t>6/9/2023</a:t>
            </a:r>
          </a:p>
        </p:txBody>
      </p:sp>
      <p:sp>
        <p:nvSpPr>
          <p:cNvPr id="19" name="Footer Placeholder 18">
            <a:extLst>
              <a:ext uri="{FF2B5EF4-FFF2-40B4-BE49-F238E27FC236}">
                <a16:creationId xmlns:a16="http://schemas.microsoft.com/office/drawing/2014/main" id="{7C7671D6-13D3-446B-A8B5-9B778994ED22}"/>
              </a:ext>
            </a:extLst>
          </p:cNvPr>
          <p:cNvSpPr>
            <a:spLocks noGrp="1"/>
          </p:cNvSpPr>
          <p:nvPr>
            <p:ph type="ftr" sz="quarter" idx="11"/>
          </p:nvPr>
        </p:nvSpPr>
        <p:spPr>
          <a:xfrm>
            <a:off x="4038600" y="6488702"/>
            <a:ext cx="4114800" cy="182880"/>
          </a:xfrm>
        </p:spPr>
        <p:txBody>
          <a:bodyPr/>
          <a:lstStyle/>
          <a:p>
            <a:r>
              <a:rPr lang="en-US" dirty="0"/>
              <a:t>Syracuse University – IST 652</a:t>
            </a:r>
          </a:p>
        </p:txBody>
      </p:sp>
      <p:sp>
        <p:nvSpPr>
          <p:cNvPr id="20" name="Slide Number Placeholder 19">
            <a:extLst>
              <a:ext uri="{FF2B5EF4-FFF2-40B4-BE49-F238E27FC236}">
                <a16:creationId xmlns:a16="http://schemas.microsoft.com/office/drawing/2014/main" id="{00B4791E-4782-494D-96B1-BB01A5D60A62}"/>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up of coffee">
            <a:extLst>
              <a:ext uri="{FF2B5EF4-FFF2-40B4-BE49-F238E27FC236}">
                <a16:creationId xmlns:a16="http://schemas.microsoft.com/office/drawing/2014/main" id="{548A53BA-7AEE-4BAB-A2AA-9234417FE05E}"/>
              </a:ext>
            </a:extLst>
          </p:cNvPr>
          <p:cNvPicPr>
            <a:picLocks noGrp="1" noChangeAspect="1"/>
          </p:cNvPicPr>
          <p:nvPr>
            <p:ph type="pic" sz="quarter" idx="14"/>
          </p:nvPr>
        </p:nvPicPr>
        <p:blipFill>
          <a:blip r:embed="rId2"/>
          <a:srcRect/>
          <a:stretch/>
        </p:blipFill>
        <p:spPr>
          <a:xfrm>
            <a:off x="1524" y="-76200"/>
            <a:ext cx="12188952" cy="6858000"/>
          </a:xfrm>
        </p:spPr>
      </p:pic>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7482900" y="685800"/>
            <a:ext cx="3959352" cy="5486400"/>
          </a:xfrm>
        </p:spPr>
        <p:txBody>
          <a:bodyPr>
            <a:normAutofit/>
          </a:bodyPr>
          <a:lstStyle/>
          <a:p>
            <a:r>
              <a:rPr lang="en-US" dirty="0"/>
              <a:t>Agenda</a:t>
            </a:r>
          </a:p>
        </p:txBody>
      </p:sp>
      <p:sp>
        <p:nvSpPr>
          <p:cNvPr id="14" name="Date Placeholder 13">
            <a:extLst>
              <a:ext uri="{FF2B5EF4-FFF2-40B4-BE49-F238E27FC236}">
                <a16:creationId xmlns:a16="http://schemas.microsoft.com/office/drawing/2014/main" id="{D4560A44-8560-4402-B256-97C3C43073CA}"/>
              </a:ext>
            </a:extLst>
          </p:cNvPr>
          <p:cNvSpPr>
            <a:spLocks noGrp="1"/>
          </p:cNvSpPr>
          <p:nvPr>
            <p:ph type="dt" sz="half" idx="10"/>
          </p:nvPr>
        </p:nvSpPr>
        <p:spPr>
          <a:xfrm>
            <a:off x="457200" y="6488702"/>
            <a:ext cx="2743200" cy="182880"/>
          </a:xfrm>
        </p:spPr>
        <p:txBody>
          <a:bodyPr/>
          <a:lstStyle/>
          <a:p>
            <a:r>
              <a:rPr lang="en-US" dirty="0"/>
              <a:t>6/9/2023</a:t>
            </a:r>
          </a:p>
        </p:txBody>
      </p:sp>
      <p:sp>
        <p:nvSpPr>
          <p:cNvPr id="15" name="Footer Placeholder 14">
            <a:extLst>
              <a:ext uri="{FF2B5EF4-FFF2-40B4-BE49-F238E27FC236}">
                <a16:creationId xmlns:a16="http://schemas.microsoft.com/office/drawing/2014/main" id="{42913DD8-54E8-4C9C-93C6-831E0A162809}"/>
              </a:ext>
            </a:extLst>
          </p:cNvPr>
          <p:cNvSpPr>
            <a:spLocks noGrp="1"/>
          </p:cNvSpPr>
          <p:nvPr>
            <p:ph type="ftr" sz="quarter" idx="11"/>
          </p:nvPr>
        </p:nvSpPr>
        <p:spPr>
          <a:xfrm>
            <a:off x="4038600" y="6488702"/>
            <a:ext cx="4114800" cy="182880"/>
          </a:xfrm>
        </p:spPr>
        <p:txBody>
          <a:bodyPr/>
          <a:lstStyle/>
          <a:p>
            <a:r>
              <a:rPr lang="en-US" dirty="0"/>
              <a:t>Syracuse University – IST 652</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2</a:t>
            </a:fld>
            <a:endParaRPr lang="en-US" dirty="0"/>
          </a:p>
        </p:txBody>
      </p:sp>
      <p:sp>
        <p:nvSpPr>
          <p:cNvPr id="16" name="Content Placeholder 15">
            <a:extLst>
              <a:ext uri="{FF2B5EF4-FFF2-40B4-BE49-F238E27FC236}">
                <a16:creationId xmlns:a16="http://schemas.microsoft.com/office/drawing/2014/main" id="{4B5CAEFB-3ACA-4146-81A1-3AF907AAED86}"/>
              </a:ext>
            </a:extLst>
          </p:cNvPr>
          <p:cNvSpPr>
            <a:spLocks noGrp="1"/>
          </p:cNvSpPr>
          <p:nvPr>
            <p:ph type="body" sz="quarter" idx="15"/>
          </p:nvPr>
        </p:nvSpPr>
        <p:spPr>
          <a:xfrm>
            <a:off x="7597200" y="800100"/>
            <a:ext cx="3730752" cy="5257800"/>
          </a:xfrm>
        </p:spPr>
        <p:txBody>
          <a:bodyPr>
            <a:noAutofit/>
          </a:bodyPr>
          <a:lstStyle/>
          <a:p>
            <a:pPr algn="l"/>
            <a:r>
              <a:rPr lang="en-US" dirty="0"/>
              <a:t>Introduction</a:t>
            </a:r>
          </a:p>
          <a:p>
            <a:pPr algn="l"/>
            <a:r>
              <a:rPr lang="en-US" dirty="0"/>
              <a:t>Data and its Source</a:t>
            </a:r>
          </a:p>
          <a:p>
            <a:pPr algn="l"/>
            <a:r>
              <a:rPr lang="en-US" dirty="0"/>
              <a:t>Analysis Questions</a:t>
            </a:r>
          </a:p>
          <a:p>
            <a:pPr marL="342900" indent="-342900" algn="l">
              <a:buFont typeface="+mj-lt"/>
              <a:buAutoNum type="arabicPeriod"/>
            </a:pPr>
            <a:r>
              <a:rPr lang="en-US" sz="1200" dirty="0"/>
              <a:t>“Do countries consume more of the coffee they specialize in producing?”</a:t>
            </a:r>
          </a:p>
          <a:p>
            <a:pPr marL="342900" indent="-342900" algn="l">
              <a:buFont typeface="+mj-lt"/>
              <a:buAutoNum type="arabicPeriod"/>
            </a:pPr>
            <a:r>
              <a:rPr lang="en-US" sz="1200" dirty="0"/>
              <a:t>“Is there a difference in coffee amounts between what is produced and or imported versus what is consumed? And is this amount equal to what is exported or re-exported?”</a:t>
            </a:r>
          </a:p>
          <a:p>
            <a:pPr marL="342900" indent="-342900" algn="l">
              <a:buFont typeface="+mj-lt"/>
              <a:buAutoNum type="arabicPeriod"/>
            </a:pPr>
            <a:r>
              <a:rPr lang="en-US" sz="1200" dirty="0"/>
              <a:t>“Is there a pattern of an increase or decrease in coffee consumption over the years? And does green coffee investment follow this pattern?”</a:t>
            </a:r>
          </a:p>
          <a:p>
            <a:pPr algn="l"/>
            <a:r>
              <a:rPr lang="en-US" dirty="0"/>
              <a:t>Conclusion</a:t>
            </a:r>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7923783" y="1771004"/>
            <a:ext cx="286070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681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descr="Ground coffee being added to espresso machine portafilter">
            <a:extLst>
              <a:ext uri="{FF2B5EF4-FFF2-40B4-BE49-F238E27FC236}">
                <a16:creationId xmlns:a16="http://schemas.microsoft.com/office/drawing/2014/main" id="{2DE7EEDD-7A34-4798-BB47-E2ECC8E90015}"/>
              </a:ext>
            </a:extLst>
          </p:cNvPr>
          <p:cNvPicPr>
            <a:picLocks noGrp="1" noChangeAspect="1"/>
          </p:cNvPicPr>
          <p:nvPr>
            <p:ph type="pic" sz="quarter" idx="13"/>
          </p:nvPr>
        </p:nvPicPr>
        <p:blipFill>
          <a:blip r:embed="rId2"/>
          <a:srcRect/>
          <a:stretch/>
        </p:blipFill>
        <p:spPr>
          <a:xfrm>
            <a:off x="1588" y="0"/>
            <a:ext cx="12188825" cy="6858000"/>
          </a:xfrm>
        </p:spPr>
      </p:pic>
      <p:sp>
        <p:nvSpPr>
          <p:cNvPr id="48" name="Date Placeholder 47">
            <a:extLst>
              <a:ext uri="{FF2B5EF4-FFF2-40B4-BE49-F238E27FC236}">
                <a16:creationId xmlns:a16="http://schemas.microsoft.com/office/drawing/2014/main" id="{23088D16-5B9A-4FA6-9B01-40E8B1D41F18}"/>
              </a:ext>
            </a:extLst>
          </p:cNvPr>
          <p:cNvSpPr>
            <a:spLocks noGrp="1"/>
          </p:cNvSpPr>
          <p:nvPr>
            <p:ph type="dt" sz="half" idx="10"/>
          </p:nvPr>
        </p:nvSpPr>
        <p:spPr>
          <a:xfrm>
            <a:off x="457200" y="6488702"/>
            <a:ext cx="2743200" cy="182880"/>
          </a:xfrm>
        </p:spPr>
        <p:txBody>
          <a:bodyPr/>
          <a:lstStyle/>
          <a:p>
            <a:r>
              <a:rPr lang="en-US" dirty="0"/>
              <a:t>6/9/2023</a:t>
            </a:r>
          </a:p>
        </p:txBody>
      </p:sp>
      <p:sp>
        <p:nvSpPr>
          <p:cNvPr id="49" name="Footer Placeholder 48">
            <a:extLst>
              <a:ext uri="{FF2B5EF4-FFF2-40B4-BE49-F238E27FC236}">
                <a16:creationId xmlns:a16="http://schemas.microsoft.com/office/drawing/2014/main" id="{C258616B-F8D3-4DFF-90F3-7FA5FCBBDCF6}"/>
              </a:ext>
            </a:extLst>
          </p:cNvPr>
          <p:cNvSpPr>
            <a:spLocks noGrp="1"/>
          </p:cNvSpPr>
          <p:nvPr>
            <p:ph type="ftr" sz="quarter" idx="11"/>
          </p:nvPr>
        </p:nvSpPr>
        <p:spPr>
          <a:xfrm>
            <a:off x="4038600" y="6488702"/>
            <a:ext cx="4114800" cy="182880"/>
          </a:xfrm>
        </p:spPr>
        <p:txBody>
          <a:bodyPr/>
          <a:lstStyle/>
          <a:p>
            <a:r>
              <a:rPr lang="en-US" dirty="0"/>
              <a:t>Syracuse University – IST 652</a:t>
            </a:r>
          </a:p>
        </p:txBody>
      </p:sp>
      <p:sp>
        <p:nvSpPr>
          <p:cNvPr id="50" name="Slide Number Placeholder 49">
            <a:extLst>
              <a:ext uri="{FF2B5EF4-FFF2-40B4-BE49-F238E27FC236}">
                <a16:creationId xmlns:a16="http://schemas.microsoft.com/office/drawing/2014/main" id="{3075AA35-B840-4333-BB28-D51EA90E2FF3}"/>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3</a:t>
            </a:fld>
            <a:endParaRPr lang="en-US" dirty="0"/>
          </a:p>
        </p:txBody>
      </p:sp>
      <p:sp>
        <p:nvSpPr>
          <p:cNvPr id="42" name="Rectangle 41">
            <a:extLst>
              <a:ext uri="{FF2B5EF4-FFF2-40B4-BE49-F238E27FC236}">
                <a16:creationId xmlns:a16="http://schemas.microsoft.com/office/drawing/2014/main" id="{443A58A5-9341-4510-9362-41E4208DF42E}"/>
              </a:ext>
              <a:ext uri="{C183D7F6-B498-43B3-948B-1728B52AA6E4}">
                <adec:decorative xmlns:adec="http://schemas.microsoft.com/office/drawing/2017/decorative" val="1"/>
              </a:ext>
            </a:extLst>
          </p:cNvPr>
          <p:cNvSpPr/>
          <p:nvPr/>
        </p:nvSpPr>
        <p:spPr>
          <a:xfrm>
            <a:off x="457200" y="685800"/>
            <a:ext cx="11438626" cy="5486400"/>
          </a:xfrm>
          <a:prstGeom prst="rect">
            <a:avLst/>
          </a:prstGeom>
          <a:solidFill>
            <a:schemeClr val="tx2">
              <a:lumMod val="20000"/>
              <a:lumOff val="80000"/>
              <a:alpha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05CF152-7103-4B02-BAD1-A6874B7D8500}"/>
              </a:ext>
              <a:ext uri="{C183D7F6-B498-43B3-948B-1728B52AA6E4}">
                <adec:decorative xmlns:adec="http://schemas.microsoft.com/office/drawing/2017/decorative" val="1"/>
              </a:ext>
            </a:extLst>
          </p:cNvPr>
          <p:cNvSpPr/>
          <p:nvPr/>
        </p:nvSpPr>
        <p:spPr>
          <a:xfrm>
            <a:off x="571500" y="800100"/>
            <a:ext cx="11163300" cy="5257800"/>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0D294A10-6915-4D50-9FD0-965DEAC3533D}"/>
              </a:ext>
              <a:ext uri="{C183D7F6-B498-43B3-948B-1728B52AA6E4}">
                <adec:decorative xmlns:adec="http://schemas.microsoft.com/office/drawing/2017/decorative" val="1"/>
              </a:ext>
            </a:extLst>
          </p:cNvPr>
          <p:cNvCxnSpPr>
            <a:cxnSpLocks/>
          </p:cNvCxnSpPr>
          <p:nvPr/>
        </p:nvCxnSpPr>
        <p:spPr>
          <a:xfrm>
            <a:off x="2136735" y="1884743"/>
            <a:ext cx="8344359" cy="0"/>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1142999" y="960120"/>
            <a:ext cx="9933317" cy="914400"/>
          </a:xfrm>
        </p:spPr>
        <p:txBody>
          <a:bodyPr anchor="ctr" anchorCtr="0">
            <a:normAutofit/>
          </a:bodyPr>
          <a:lstStyle/>
          <a:p>
            <a:r>
              <a:rPr lang="en-US" dirty="0"/>
              <a:t>Introduction</a:t>
            </a:r>
          </a:p>
        </p:txBody>
      </p:sp>
      <p:sp>
        <p:nvSpPr>
          <p:cNvPr id="3" name="Text Placeholder 2">
            <a:extLst>
              <a:ext uri="{FF2B5EF4-FFF2-40B4-BE49-F238E27FC236}">
                <a16:creationId xmlns:a16="http://schemas.microsoft.com/office/drawing/2014/main" id="{6EDAC73C-E6A4-453D-B11A-1A391CDBFC6C}"/>
              </a:ext>
            </a:extLst>
          </p:cNvPr>
          <p:cNvSpPr>
            <a:spLocks noGrp="1"/>
          </p:cNvSpPr>
          <p:nvPr>
            <p:ph type="body" idx="1"/>
          </p:nvPr>
        </p:nvSpPr>
        <p:spPr>
          <a:xfrm>
            <a:off x="1371600" y="1894968"/>
            <a:ext cx="9480430" cy="3590286"/>
          </a:xfrm>
        </p:spPr>
        <p:txBody>
          <a:bodyPr vert="horz" lIns="91440" tIns="45720" rIns="91440" bIns="45720" rtlCol="0" anchor="t">
            <a:normAutofit/>
          </a:bodyPr>
          <a:lstStyle/>
          <a:p>
            <a:r>
              <a:rPr lang="en-US" dirty="0"/>
              <a:t>Coffee is the second most consumed beverage globally. And like most of the population, I don’t go a single morning without brewing myself a cup of coffee. But most people aren’t fully aware with the production, global consumption and exportation of coffee. </a:t>
            </a:r>
          </a:p>
          <a:p>
            <a:r>
              <a:rPr lang="en-US" dirty="0"/>
              <a:t>This presentation aims to provide an analysis of coffee imports, exports, and consumption from 1990 to 2020. </a:t>
            </a:r>
          </a:p>
          <a:p>
            <a:r>
              <a:rPr lang="en-US" dirty="0"/>
              <a:t>I will be presenting findings related to three posed questions:</a:t>
            </a:r>
          </a:p>
          <a:p>
            <a:pPr marL="342900" indent="-342900" algn="l">
              <a:buFont typeface="+mj-lt"/>
              <a:buAutoNum type="arabicPeriod"/>
            </a:pPr>
            <a:r>
              <a:rPr lang="en-US" sz="1400" dirty="0"/>
              <a:t>“Do countries consume more of the coffee they specialize in producing?”</a:t>
            </a:r>
          </a:p>
          <a:p>
            <a:pPr marL="342900" indent="-342900" algn="l">
              <a:buFont typeface="+mj-lt"/>
              <a:buAutoNum type="arabicPeriod"/>
            </a:pPr>
            <a:r>
              <a:rPr lang="en-US" sz="1400" dirty="0"/>
              <a:t>“Is there a difference in coffee amounts between what is produced and or imported versus what is consumed? And is this amount equal to what is exported or re-exported?”</a:t>
            </a:r>
          </a:p>
          <a:p>
            <a:pPr marL="342900" indent="-342900" algn="l">
              <a:buFont typeface="+mj-lt"/>
              <a:buAutoNum type="arabicPeriod"/>
            </a:pPr>
            <a:r>
              <a:rPr lang="en-US" sz="1400" dirty="0"/>
              <a:t>“Is there a pattern of an increase or decrease in coffee consumption over the years? And does green coffee investment follow this pattern?”</a:t>
            </a:r>
          </a:p>
          <a:p>
            <a:pPr marL="342900" indent="-342900">
              <a:buFont typeface="+mj-lt"/>
              <a:buAutoNum type="arabicPeriod"/>
            </a:pPr>
            <a:endParaRPr lang="en-US" dirty="0"/>
          </a:p>
          <a:p>
            <a:endParaRPr lang="en-US" dirty="0"/>
          </a:p>
        </p:txBody>
      </p:sp>
      <p:cxnSp>
        <p:nvCxnSpPr>
          <p:cNvPr id="18" name="Straight Connector 17">
            <a:extLst>
              <a:ext uri="{FF2B5EF4-FFF2-40B4-BE49-F238E27FC236}">
                <a16:creationId xmlns:a16="http://schemas.microsoft.com/office/drawing/2014/main" id="{0A1909CD-35D4-4769-B414-02C6C4E08039}"/>
              </a:ext>
              <a:ext uri="{C183D7F6-B498-43B3-948B-1728B52AA6E4}">
                <adec:decorative xmlns:adec="http://schemas.microsoft.com/office/drawing/2017/decorative" val="1"/>
              </a:ext>
            </a:extLst>
          </p:cNvPr>
          <p:cNvCxnSpPr>
            <a:cxnSpLocks/>
          </p:cNvCxnSpPr>
          <p:nvPr/>
        </p:nvCxnSpPr>
        <p:spPr>
          <a:xfrm>
            <a:off x="2305050" y="5495478"/>
            <a:ext cx="8176044" cy="0"/>
          </a:xfrm>
          <a:prstGeom prst="line">
            <a:avLst/>
          </a:prstGeom>
          <a:ln w="1905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89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454152" y="749808"/>
            <a:ext cx="11283696" cy="914400"/>
          </a:xfrm>
        </p:spPr>
        <p:txBody>
          <a:bodyPr anchor="ctr" anchorCtr="0">
            <a:normAutofit/>
          </a:bodyPr>
          <a:lstStyle/>
          <a:p>
            <a:r>
              <a:rPr lang="en-US" dirty="0"/>
              <a:t>Data and its Source</a:t>
            </a:r>
          </a:p>
        </p:txBody>
      </p:sp>
      <p:sp>
        <p:nvSpPr>
          <p:cNvPr id="51" name="Date Placeholder 50">
            <a:extLst>
              <a:ext uri="{FF2B5EF4-FFF2-40B4-BE49-F238E27FC236}">
                <a16:creationId xmlns:a16="http://schemas.microsoft.com/office/drawing/2014/main" id="{3CDED74B-1561-4B78-9E3F-79FFFD3A3BBA}"/>
              </a:ext>
            </a:extLst>
          </p:cNvPr>
          <p:cNvSpPr>
            <a:spLocks noGrp="1"/>
          </p:cNvSpPr>
          <p:nvPr>
            <p:ph type="dt" sz="half" idx="10"/>
          </p:nvPr>
        </p:nvSpPr>
        <p:spPr>
          <a:xfrm>
            <a:off x="457200" y="6488702"/>
            <a:ext cx="2743200" cy="182880"/>
          </a:xfrm>
        </p:spPr>
        <p:txBody>
          <a:bodyPr/>
          <a:lstStyle/>
          <a:p>
            <a:r>
              <a:rPr lang="en-US" dirty="0"/>
              <a:t>6/9/2023</a:t>
            </a:r>
          </a:p>
        </p:txBody>
      </p:sp>
      <p:sp>
        <p:nvSpPr>
          <p:cNvPr id="52" name="Footer Placeholder 51">
            <a:extLst>
              <a:ext uri="{FF2B5EF4-FFF2-40B4-BE49-F238E27FC236}">
                <a16:creationId xmlns:a16="http://schemas.microsoft.com/office/drawing/2014/main" id="{6BA51EF8-D2EF-4895-AC15-AA5FB6334953}"/>
              </a:ext>
            </a:extLst>
          </p:cNvPr>
          <p:cNvSpPr>
            <a:spLocks noGrp="1"/>
          </p:cNvSpPr>
          <p:nvPr>
            <p:ph type="ftr" sz="quarter" idx="11"/>
          </p:nvPr>
        </p:nvSpPr>
        <p:spPr>
          <a:xfrm>
            <a:off x="4038600" y="6488702"/>
            <a:ext cx="4114800" cy="182880"/>
          </a:xfrm>
        </p:spPr>
        <p:txBody>
          <a:bodyPr/>
          <a:lstStyle/>
          <a:p>
            <a:r>
              <a:rPr lang="en-US" dirty="0"/>
              <a:t>Syracuse University – IST 652</a:t>
            </a:r>
          </a:p>
        </p:txBody>
      </p:sp>
      <p:sp>
        <p:nvSpPr>
          <p:cNvPr id="53" name="Slide Number Placeholder 52">
            <a:extLst>
              <a:ext uri="{FF2B5EF4-FFF2-40B4-BE49-F238E27FC236}">
                <a16:creationId xmlns:a16="http://schemas.microsoft.com/office/drawing/2014/main" id="{8CB85ACB-FB4E-4211-9334-4F77BDCA71A7}"/>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4</a:t>
            </a:fld>
            <a:endParaRPr lang="en-US" dirty="0"/>
          </a:p>
        </p:txBody>
      </p:sp>
      <p:sp>
        <p:nvSpPr>
          <p:cNvPr id="4" name="Content Placeholder 3">
            <a:extLst>
              <a:ext uri="{FF2B5EF4-FFF2-40B4-BE49-F238E27FC236}">
                <a16:creationId xmlns:a16="http://schemas.microsoft.com/office/drawing/2014/main" id="{8AFC8DC1-DBC8-2ECC-1E72-00EDDE1E51D8}"/>
              </a:ext>
            </a:extLst>
          </p:cNvPr>
          <p:cNvSpPr>
            <a:spLocks noGrp="1"/>
          </p:cNvSpPr>
          <p:nvPr>
            <p:ph idx="1"/>
          </p:nvPr>
        </p:nvSpPr>
        <p:spPr>
          <a:xfrm>
            <a:off x="876300" y="2317750"/>
            <a:ext cx="2377440" cy="3540123"/>
          </a:xfrm>
        </p:spPr>
        <p:txBody>
          <a:bodyPr/>
          <a:lstStyle/>
          <a:p>
            <a:r>
              <a:rPr lang="en-US" u="sng" dirty="0"/>
              <a:t>Kaggle</a:t>
            </a:r>
          </a:p>
          <a:p>
            <a:pPr marL="285750" indent="-285750">
              <a:buFont typeface="Arial" panose="020B0604020202020204" pitchFamily="34" charset="0"/>
              <a:buChar char="•"/>
            </a:pPr>
            <a:r>
              <a:rPr lang="en-US" dirty="0"/>
              <a:t>Site containing compiled data sets for public use.</a:t>
            </a:r>
          </a:p>
          <a:p>
            <a:r>
              <a:rPr lang="en-US" u="sng" dirty="0"/>
              <a:t>International Coffee Organization</a:t>
            </a:r>
          </a:p>
          <a:p>
            <a:pPr marL="285750" indent="-285750">
              <a:buFont typeface="Arial" panose="020B0604020202020204" pitchFamily="34" charset="0"/>
              <a:buChar char="•"/>
            </a:pPr>
            <a:r>
              <a:rPr lang="en-US" dirty="0"/>
              <a:t>Intergovernmental organization for coffee</a:t>
            </a:r>
          </a:p>
          <a:p>
            <a:r>
              <a:rPr lang="en-US" u="sng" dirty="0"/>
              <a:t>United Nations Development Program</a:t>
            </a:r>
          </a:p>
          <a:p>
            <a:pPr marL="285750" indent="-285750">
              <a:buFont typeface="Arial" panose="020B0604020202020204" pitchFamily="34" charset="0"/>
              <a:buChar char="•"/>
            </a:pPr>
            <a:r>
              <a:rPr lang="en-US" dirty="0"/>
              <a:t>Organization aimed at helping developing nations achieve growth</a:t>
            </a:r>
          </a:p>
          <a:p>
            <a:endParaRPr lang="en-US" dirty="0"/>
          </a:p>
        </p:txBody>
      </p:sp>
      <p:sp>
        <p:nvSpPr>
          <p:cNvPr id="6" name="Content Placeholder 5">
            <a:extLst>
              <a:ext uri="{FF2B5EF4-FFF2-40B4-BE49-F238E27FC236}">
                <a16:creationId xmlns:a16="http://schemas.microsoft.com/office/drawing/2014/main" id="{265AD6A1-7AC7-CB1D-CE7D-D59DFFA0760E}"/>
              </a:ext>
            </a:extLst>
          </p:cNvPr>
          <p:cNvSpPr>
            <a:spLocks noGrp="1"/>
          </p:cNvSpPr>
          <p:nvPr>
            <p:ph idx="15"/>
          </p:nvPr>
        </p:nvSpPr>
        <p:spPr>
          <a:xfrm>
            <a:off x="3565525" y="2317748"/>
            <a:ext cx="7553924" cy="3540125"/>
          </a:xfrm>
        </p:spPr>
        <p:txBody>
          <a:bodyPr>
            <a:normAutofit fontScale="92500" lnSpcReduction="20000"/>
          </a:bodyPr>
          <a:lstStyle/>
          <a:p>
            <a:r>
              <a:rPr lang="en-US" u="sng" dirty="0"/>
              <a:t>Date Sets</a:t>
            </a:r>
          </a:p>
          <a:p>
            <a:pPr marL="285750" indent="-285750">
              <a:buFont typeface="Arial" panose="020B0604020202020204" pitchFamily="34" charset="0"/>
              <a:buChar char="•"/>
            </a:pPr>
            <a:r>
              <a:rPr lang="en-US" dirty="0"/>
              <a:t>Coffee_domestic_consumption.csv</a:t>
            </a:r>
          </a:p>
          <a:p>
            <a:pPr marL="742950" lvl="1" indent="-285750">
              <a:buFont typeface="Arial" panose="020B0604020202020204" pitchFamily="34" charset="0"/>
              <a:buChar char="•"/>
            </a:pPr>
            <a:r>
              <a:rPr lang="en-US" dirty="0"/>
              <a:t>Coffee producing counties and their coffee consumption amount  and coffee type</a:t>
            </a:r>
          </a:p>
          <a:p>
            <a:pPr marL="285750" indent="-285750">
              <a:buFont typeface="Arial" panose="020B0604020202020204" pitchFamily="34" charset="0"/>
              <a:buChar char="•"/>
            </a:pPr>
            <a:r>
              <a:rPr lang="en-US" dirty="0"/>
              <a:t>Coffee_exports.csv</a:t>
            </a:r>
          </a:p>
          <a:p>
            <a:pPr marL="742950" lvl="1" indent="-285750">
              <a:buFont typeface="Arial" panose="020B0604020202020204" pitchFamily="34" charset="0"/>
              <a:buChar char="•"/>
            </a:pPr>
            <a:r>
              <a:rPr lang="en-US" dirty="0"/>
              <a:t>Coffee amounts exports from producing countries</a:t>
            </a:r>
          </a:p>
          <a:p>
            <a:pPr marL="285750" indent="-285750">
              <a:buFont typeface="Arial" panose="020B0604020202020204" pitchFamily="34" charset="0"/>
              <a:buChar char="•"/>
            </a:pPr>
            <a:r>
              <a:rPr lang="en-US" dirty="0"/>
              <a:t>Coffee_green_coffee_inventorie.csv</a:t>
            </a:r>
          </a:p>
          <a:p>
            <a:pPr marL="742950" lvl="1" indent="-285750">
              <a:buFont typeface="Arial" panose="020B0604020202020204" pitchFamily="34" charset="0"/>
              <a:buChar char="•"/>
            </a:pPr>
            <a:r>
              <a:rPr lang="en-US" dirty="0"/>
              <a:t>Coffee amounts that are held by green coffee investing countries</a:t>
            </a:r>
          </a:p>
          <a:p>
            <a:pPr marL="285750" indent="-285750">
              <a:buFont typeface="Arial" panose="020B0604020202020204" pitchFamily="34" charset="0"/>
              <a:buChar char="•"/>
            </a:pPr>
            <a:r>
              <a:rPr lang="en-US" dirty="0"/>
              <a:t>Coffee_imports.csv</a:t>
            </a:r>
          </a:p>
          <a:p>
            <a:pPr marL="742950" lvl="1" indent="-285750">
              <a:buFont typeface="Arial" panose="020B0604020202020204" pitchFamily="34" charset="0"/>
              <a:buChar char="•"/>
            </a:pPr>
            <a:r>
              <a:rPr lang="en-US" dirty="0"/>
              <a:t>Coffee amounts imported into non-producing countries</a:t>
            </a:r>
          </a:p>
          <a:p>
            <a:pPr marL="285750" indent="-285750">
              <a:buFont typeface="Arial" panose="020B0604020202020204" pitchFamily="34" charset="0"/>
              <a:buChar char="•"/>
            </a:pPr>
            <a:r>
              <a:rPr lang="en-US" dirty="0"/>
              <a:t>Coffee_impoters_consumption.csv</a:t>
            </a:r>
          </a:p>
          <a:p>
            <a:pPr marL="742950" lvl="1" indent="-285750">
              <a:buFont typeface="Arial" panose="020B0604020202020204" pitchFamily="34" charset="0"/>
              <a:buChar char="•"/>
            </a:pPr>
            <a:r>
              <a:rPr lang="en-US" dirty="0"/>
              <a:t>Coffee amount consumed by non-producing countries</a:t>
            </a:r>
          </a:p>
          <a:p>
            <a:pPr marL="285750" indent="-285750">
              <a:buFont typeface="Arial" panose="020B0604020202020204" pitchFamily="34" charset="0"/>
              <a:buChar char="•"/>
            </a:pPr>
            <a:r>
              <a:rPr lang="en-US" dirty="0"/>
              <a:t>Coffee_production.csv</a:t>
            </a:r>
          </a:p>
          <a:p>
            <a:pPr marL="742950" lvl="1" indent="-285750">
              <a:buFont typeface="Arial" panose="020B0604020202020204" pitchFamily="34" charset="0"/>
              <a:buChar char="•"/>
            </a:pPr>
            <a:r>
              <a:rPr lang="en-US" dirty="0"/>
              <a:t>Coffee amounts produced by countries and the coffee type produced</a:t>
            </a:r>
          </a:p>
          <a:p>
            <a:pPr marL="285750" indent="-285750">
              <a:buFont typeface="Arial" panose="020B0604020202020204" pitchFamily="34" charset="0"/>
              <a:buChar char="•"/>
            </a:pPr>
            <a:r>
              <a:rPr lang="en-US" dirty="0"/>
              <a:t>Coffee_re_exportation.csv</a:t>
            </a:r>
          </a:p>
          <a:p>
            <a:pPr marL="742950" lvl="1" indent="-285750">
              <a:buFont typeface="Arial" panose="020B0604020202020204" pitchFamily="34" charset="0"/>
              <a:buChar char="•"/>
            </a:pPr>
            <a:r>
              <a:rPr lang="en-US" dirty="0"/>
              <a:t>Coffee amounts re-exported by non-producing countries</a:t>
            </a:r>
          </a:p>
        </p:txBody>
      </p:sp>
    </p:spTree>
    <p:extLst>
      <p:ext uri="{BB962C8B-B14F-4D97-AF65-F5344CB8AC3E}">
        <p14:creationId xmlns:p14="http://schemas.microsoft.com/office/powerpoint/2010/main" val="1602703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416844"/>
            <a:ext cx="10515600" cy="914400"/>
          </a:xfrm>
        </p:spPr>
        <p:txBody>
          <a:bodyPr>
            <a:normAutofit fontScale="90000"/>
          </a:bodyPr>
          <a:lstStyle/>
          <a:p>
            <a:r>
              <a:rPr lang="en-ZA" dirty="0"/>
              <a:t>Question 1: </a:t>
            </a:r>
            <a:r>
              <a:rPr lang="en-US" sz="3200" dirty="0"/>
              <a:t>“Do countries consume more of the coffee they specialize in producing?”</a:t>
            </a:r>
            <a:br>
              <a:rPr lang="en-US" sz="3200" dirty="0"/>
            </a:br>
            <a:endParaRPr lang="en-ZA" dirty="0"/>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488702"/>
            <a:ext cx="4114800" cy="182880"/>
          </a:xfrm>
        </p:spPr>
        <p:txBody>
          <a:bodyPr/>
          <a:lstStyle/>
          <a:p>
            <a:r>
              <a:rPr lang="en-ZA" dirty="0"/>
              <a:t>Syracuse University – IST 652</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997696" y="6488702"/>
            <a:ext cx="2743200" cy="182880"/>
          </a:xfrm>
        </p:spPr>
        <p:txBody>
          <a:bodyPr/>
          <a:lstStyle/>
          <a:p>
            <a:fld id="{19B51A1E-902D-48AF-9020-955120F399B6}" type="slidenum">
              <a:rPr lang="en-ZA" smtClean="0"/>
              <a:pPr/>
              <a:t>5</a:t>
            </a:fld>
            <a:endParaRPr lang="en-ZA" dirty="0"/>
          </a:p>
        </p:txBody>
      </p:sp>
      <p:sp>
        <p:nvSpPr>
          <p:cNvPr id="58" name="Date Placeholder 57">
            <a:extLst>
              <a:ext uri="{FF2B5EF4-FFF2-40B4-BE49-F238E27FC236}">
                <a16:creationId xmlns:a16="http://schemas.microsoft.com/office/drawing/2014/main" id="{1A5E9665-4260-4782-8F23-26804335093E}"/>
              </a:ext>
            </a:extLst>
          </p:cNvPr>
          <p:cNvSpPr>
            <a:spLocks noGrp="1"/>
          </p:cNvSpPr>
          <p:nvPr>
            <p:ph type="dt" sz="half" idx="60"/>
          </p:nvPr>
        </p:nvSpPr>
        <p:spPr>
          <a:xfrm>
            <a:off x="457200" y="6356350"/>
            <a:ext cx="2743200" cy="365125"/>
          </a:xfrm>
        </p:spPr>
        <p:txBody>
          <a:bodyPr/>
          <a:lstStyle/>
          <a:p>
            <a:r>
              <a:rPr lang="en-US" dirty="0"/>
              <a:t>6/9/2023</a:t>
            </a:r>
          </a:p>
        </p:txBody>
      </p:sp>
      <p:pic>
        <p:nvPicPr>
          <p:cNvPr id="107" name="Picture 106" descr="A screenshot of a computer&#10;&#10;Description automatically generated with medium confidence">
            <a:extLst>
              <a:ext uri="{FF2B5EF4-FFF2-40B4-BE49-F238E27FC236}">
                <a16:creationId xmlns:a16="http://schemas.microsoft.com/office/drawing/2014/main" id="{647C1EC2-A46E-CA9D-B473-6C3C36B60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4048769"/>
            <a:ext cx="5527098" cy="2101132"/>
          </a:xfrm>
          <a:prstGeom prst="rect">
            <a:avLst/>
          </a:prstGeom>
        </p:spPr>
      </p:pic>
      <p:sp>
        <p:nvSpPr>
          <p:cNvPr id="108" name="TextBox 107">
            <a:extLst>
              <a:ext uri="{FF2B5EF4-FFF2-40B4-BE49-F238E27FC236}">
                <a16:creationId xmlns:a16="http://schemas.microsoft.com/office/drawing/2014/main" id="{35EDBCCF-E22D-AEFF-7321-0F1DD5CAC2DD}"/>
              </a:ext>
            </a:extLst>
          </p:cNvPr>
          <p:cNvSpPr txBox="1"/>
          <p:nvPr/>
        </p:nvSpPr>
        <p:spPr>
          <a:xfrm>
            <a:off x="838201" y="1514764"/>
            <a:ext cx="10383982" cy="199497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dirty="0">
                <a:solidFill>
                  <a:srgbClr val="373921"/>
                </a:solidFill>
              </a:rPr>
              <a:t>Analyzes producing countries and their consumption, comparing coffee types Arabica and Robusta.</a:t>
            </a:r>
          </a:p>
          <a:p>
            <a:pPr marL="171450" indent="-171450">
              <a:lnSpc>
                <a:spcPct val="150000"/>
              </a:lnSpc>
              <a:buFont typeface="Arial" panose="020B0604020202020204" pitchFamily="34" charset="0"/>
              <a:buChar char="•"/>
            </a:pPr>
            <a:r>
              <a:rPr lang="en-US" sz="1400" dirty="0">
                <a:solidFill>
                  <a:srgbClr val="373921"/>
                </a:solidFill>
              </a:rPr>
              <a:t>After joining the coffee production and domestic consumption data frames and running a comparison on coffee type, each country produced a “Match”.</a:t>
            </a:r>
          </a:p>
          <a:p>
            <a:pPr marL="171450" indent="-171450">
              <a:lnSpc>
                <a:spcPct val="150000"/>
              </a:lnSpc>
              <a:buFont typeface="Arial" panose="020B0604020202020204" pitchFamily="34" charset="0"/>
              <a:buChar char="•"/>
            </a:pPr>
            <a:r>
              <a:rPr lang="en-US" sz="1400" dirty="0">
                <a:solidFill>
                  <a:srgbClr val="373921"/>
                </a:solidFill>
              </a:rPr>
              <a:t>All producing countries do consume the same coffee type that they produce.</a:t>
            </a:r>
          </a:p>
          <a:p>
            <a:pPr marL="171450" indent="-171450">
              <a:lnSpc>
                <a:spcPct val="150000"/>
              </a:lnSpc>
              <a:buFont typeface="Arial" panose="020B0604020202020204" pitchFamily="34" charset="0"/>
              <a:buChar char="•"/>
            </a:pPr>
            <a:r>
              <a:rPr lang="en-US" sz="1400" dirty="0">
                <a:solidFill>
                  <a:srgbClr val="373921"/>
                </a:solidFill>
              </a:rPr>
              <a:t>This aligns with economic theories as consuming domestically made products is cheaper than importing products. This leads to more consuming money that can be put back into the economy.</a:t>
            </a:r>
          </a:p>
        </p:txBody>
      </p:sp>
    </p:spTree>
    <p:extLst>
      <p:ext uri="{BB962C8B-B14F-4D97-AF65-F5344CB8AC3E}">
        <p14:creationId xmlns:p14="http://schemas.microsoft.com/office/powerpoint/2010/main" val="401869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118934-4BC6-F7B4-B44C-6EFAE27D50F8}"/>
              </a:ext>
            </a:extLst>
          </p:cNvPr>
          <p:cNvSpPr>
            <a:spLocks noGrp="1"/>
          </p:cNvSpPr>
          <p:nvPr>
            <p:ph type="title"/>
          </p:nvPr>
        </p:nvSpPr>
        <p:spPr>
          <a:xfrm>
            <a:off x="737852" y="630661"/>
            <a:ext cx="10716296" cy="914400"/>
          </a:xfrm>
        </p:spPr>
        <p:txBody>
          <a:bodyPr>
            <a:normAutofit fontScale="90000"/>
          </a:bodyPr>
          <a:lstStyle/>
          <a:p>
            <a:r>
              <a:rPr lang="en-US" dirty="0"/>
              <a:t>Question 2: </a:t>
            </a:r>
            <a:r>
              <a:rPr lang="en-US" sz="3200" dirty="0"/>
              <a:t>“Is there a difference in coffee amounts between what is produced and or imported versus what is consumed? And is this amount equal to what is exported or re-exported?”</a:t>
            </a:r>
            <a:br>
              <a:rPr lang="en-US" sz="3200" dirty="0"/>
            </a:br>
            <a:r>
              <a:rPr lang="en-US" dirty="0"/>
              <a:t> </a:t>
            </a:r>
          </a:p>
        </p:txBody>
      </p:sp>
      <p:sp>
        <p:nvSpPr>
          <p:cNvPr id="4" name="Content Placeholder 3">
            <a:extLst>
              <a:ext uri="{FF2B5EF4-FFF2-40B4-BE49-F238E27FC236}">
                <a16:creationId xmlns:a16="http://schemas.microsoft.com/office/drawing/2014/main" id="{4840F1B1-4DA4-32E1-2481-602EB53612F6}"/>
              </a:ext>
            </a:extLst>
          </p:cNvPr>
          <p:cNvSpPr>
            <a:spLocks noGrp="1"/>
          </p:cNvSpPr>
          <p:nvPr>
            <p:ph idx="1"/>
          </p:nvPr>
        </p:nvSpPr>
        <p:spPr>
          <a:xfrm>
            <a:off x="6901133" y="2542032"/>
            <a:ext cx="4304580" cy="914400"/>
          </a:xfrm>
        </p:spPr>
        <p:txBody>
          <a:bodyPr/>
          <a:lstStyle/>
          <a:p>
            <a:r>
              <a:rPr lang="en-US" dirty="0"/>
              <a:t>Analyzed the differences between what was produced and domestically consumed and compared that to what was exported.</a:t>
            </a:r>
          </a:p>
        </p:txBody>
      </p:sp>
      <p:sp>
        <p:nvSpPr>
          <p:cNvPr id="5" name="Date Placeholder 4">
            <a:extLst>
              <a:ext uri="{FF2B5EF4-FFF2-40B4-BE49-F238E27FC236}">
                <a16:creationId xmlns:a16="http://schemas.microsoft.com/office/drawing/2014/main" id="{A2C97274-44AC-E382-7566-471CB31C6EF2}"/>
              </a:ext>
            </a:extLst>
          </p:cNvPr>
          <p:cNvSpPr>
            <a:spLocks noGrp="1"/>
          </p:cNvSpPr>
          <p:nvPr>
            <p:ph type="dt" sz="half" idx="10"/>
          </p:nvPr>
        </p:nvSpPr>
        <p:spPr/>
        <p:txBody>
          <a:bodyPr/>
          <a:lstStyle/>
          <a:p>
            <a:r>
              <a:rPr lang="en-US" dirty="0"/>
              <a:t>6/9/2023</a:t>
            </a:r>
          </a:p>
        </p:txBody>
      </p:sp>
      <p:sp>
        <p:nvSpPr>
          <p:cNvPr id="6" name="Footer Placeholder 5">
            <a:extLst>
              <a:ext uri="{FF2B5EF4-FFF2-40B4-BE49-F238E27FC236}">
                <a16:creationId xmlns:a16="http://schemas.microsoft.com/office/drawing/2014/main" id="{82182BE4-FF08-5D8A-8AFC-2F7024B2A3F4}"/>
              </a:ext>
            </a:extLst>
          </p:cNvPr>
          <p:cNvSpPr>
            <a:spLocks noGrp="1"/>
          </p:cNvSpPr>
          <p:nvPr>
            <p:ph type="ftr" sz="quarter" idx="11"/>
          </p:nvPr>
        </p:nvSpPr>
        <p:spPr/>
        <p:txBody>
          <a:bodyPr/>
          <a:lstStyle/>
          <a:p>
            <a:r>
              <a:rPr lang="en-US" dirty="0"/>
              <a:t>Syracuse University – IST 652</a:t>
            </a:r>
          </a:p>
        </p:txBody>
      </p:sp>
      <p:sp>
        <p:nvSpPr>
          <p:cNvPr id="7" name="Slide Number Placeholder 6">
            <a:extLst>
              <a:ext uri="{FF2B5EF4-FFF2-40B4-BE49-F238E27FC236}">
                <a16:creationId xmlns:a16="http://schemas.microsoft.com/office/drawing/2014/main" id="{5E0386B3-4F92-E0FF-4A76-79CF3F027522}"/>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8" name="Content Placeholder 7">
            <a:extLst>
              <a:ext uri="{FF2B5EF4-FFF2-40B4-BE49-F238E27FC236}">
                <a16:creationId xmlns:a16="http://schemas.microsoft.com/office/drawing/2014/main" id="{3F4BC17E-8F65-B802-0CA0-4D099EA8FB7D}"/>
              </a:ext>
            </a:extLst>
          </p:cNvPr>
          <p:cNvSpPr>
            <a:spLocks noGrp="1"/>
          </p:cNvSpPr>
          <p:nvPr>
            <p:ph idx="15"/>
          </p:nvPr>
        </p:nvSpPr>
        <p:spPr/>
        <p:txBody>
          <a:bodyPr/>
          <a:lstStyle/>
          <a:p>
            <a:r>
              <a:rPr lang="en-US" dirty="0"/>
              <a:t>For producing countries, each country resulted in a “Mismatch”.</a:t>
            </a:r>
          </a:p>
        </p:txBody>
      </p:sp>
      <p:sp>
        <p:nvSpPr>
          <p:cNvPr id="9" name="Content Placeholder 8">
            <a:extLst>
              <a:ext uri="{FF2B5EF4-FFF2-40B4-BE49-F238E27FC236}">
                <a16:creationId xmlns:a16="http://schemas.microsoft.com/office/drawing/2014/main" id="{3AD5D958-A0B3-56BE-8D90-91F35AA83EC5}"/>
              </a:ext>
            </a:extLst>
          </p:cNvPr>
          <p:cNvSpPr>
            <a:spLocks noGrp="1"/>
          </p:cNvSpPr>
          <p:nvPr>
            <p:ph idx="16"/>
          </p:nvPr>
        </p:nvSpPr>
        <p:spPr/>
        <p:txBody>
          <a:bodyPr/>
          <a:lstStyle/>
          <a:p>
            <a:r>
              <a:rPr lang="en-US" dirty="0"/>
              <a:t>After domestic consumption and then exportation, there is still coffee left over.</a:t>
            </a:r>
          </a:p>
        </p:txBody>
      </p:sp>
      <p:pic>
        <p:nvPicPr>
          <p:cNvPr id="11" name="Picture 10" descr="A picture containing text, screenshot, font, number&#10;&#10;Description automatically generated">
            <a:extLst>
              <a:ext uri="{FF2B5EF4-FFF2-40B4-BE49-F238E27FC236}">
                <a16:creationId xmlns:a16="http://schemas.microsoft.com/office/drawing/2014/main" id="{93AC677B-537A-9979-947A-C78B055A7346}"/>
              </a:ext>
            </a:extLst>
          </p:cNvPr>
          <p:cNvPicPr>
            <a:picLocks noChangeAspect="1"/>
          </p:cNvPicPr>
          <p:nvPr/>
        </p:nvPicPr>
        <p:blipFill>
          <a:blip r:embed="rId2"/>
          <a:stretch>
            <a:fillRect/>
          </a:stretch>
        </p:blipFill>
        <p:spPr>
          <a:xfrm>
            <a:off x="737852" y="2548227"/>
            <a:ext cx="5101349" cy="1032133"/>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DA43407D-41E3-22FB-E891-B4C054925B7B}"/>
              </a:ext>
            </a:extLst>
          </p:cNvPr>
          <p:cNvPicPr>
            <a:picLocks noChangeAspect="1"/>
          </p:cNvPicPr>
          <p:nvPr/>
        </p:nvPicPr>
        <p:blipFill>
          <a:blip r:embed="rId3"/>
          <a:stretch>
            <a:fillRect/>
          </a:stretch>
        </p:blipFill>
        <p:spPr>
          <a:xfrm>
            <a:off x="737851" y="3922776"/>
            <a:ext cx="5101349" cy="1778566"/>
          </a:xfrm>
          <a:prstGeom prst="rect">
            <a:avLst/>
          </a:prstGeom>
        </p:spPr>
      </p:pic>
    </p:spTree>
    <p:extLst>
      <p:ext uri="{BB962C8B-B14F-4D97-AF65-F5344CB8AC3E}">
        <p14:creationId xmlns:p14="http://schemas.microsoft.com/office/powerpoint/2010/main" val="257807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4FBC3A2-B35F-CE16-8F3B-0DE309DB9C1C}"/>
              </a:ext>
            </a:extLst>
          </p:cNvPr>
          <p:cNvSpPr>
            <a:spLocks noGrp="1"/>
          </p:cNvSpPr>
          <p:nvPr>
            <p:ph type="pic" sz="quarter" idx="14"/>
          </p:nvPr>
        </p:nvSpPr>
        <p:spPr>
          <a:solidFill>
            <a:schemeClr val="accent3">
              <a:lumMod val="10000"/>
            </a:schemeClr>
          </a:solidFill>
          <a:ln>
            <a:solidFill>
              <a:srgbClr val="373921"/>
            </a:solidFill>
          </a:ln>
        </p:spPr>
      </p:sp>
      <p:sp>
        <p:nvSpPr>
          <p:cNvPr id="3" name="Title 2">
            <a:extLst>
              <a:ext uri="{FF2B5EF4-FFF2-40B4-BE49-F238E27FC236}">
                <a16:creationId xmlns:a16="http://schemas.microsoft.com/office/drawing/2014/main" id="{EDD9849B-EC55-8E89-2CA3-66F9F9F04F82}"/>
              </a:ext>
            </a:extLst>
          </p:cNvPr>
          <p:cNvSpPr>
            <a:spLocks noGrp="1"/>
          </p:cNvSpPr>
          <p:nvPr>
            <p:ph type="title"/>
          </p:nvPr>
        </p:nvSpPr>
        <p:spPr>
          <a:xfrm>
            <a:off x="354545" y="387671"/>
            <a:ext cx="5029200" cy="914400"/>
          </a:xfrm>
        </p:spPr>
        <p:txBody>
          <a:bodyPr/>
          <a:lstStyle/>
          <a:p>
            <a:r>
              <a:rPr lang="en-US" dirty="0"/>
              <a:t>Question 2: Continued</a:t>
            </a:r>
          </a:p>
        </p:txBody>
      </p:sp>
      <p:sp>
        <p:nvSpPr>
          <p:cNvPr id="4" name="Date Placeholder 3">
            <a:extLst>
              <a:ext uri="{FF2B5EF4-FFF2-40B4-BE49-F238E27FC236}">
                <a16:creationId xmlns:a16="http://schemas.microsoft.com/office/drawing/2014/main" id="{A482AC5A-AC81-2DBF-EC36-BDACB8B00310}"/>
              </a:ext>
            </a:extLst>
          </p:cNvPr>
          <p:cNvSpPr>
            <a:spLocks noGrp="1"/>
          </p:cNvSpPr>
          <p:nvPr>
            <p:ph type="dt" sz="half" idx="10"/>
          </p:nvPr>
        </p:nvSpPr>
        <p:spPr/>
        <p:txBody>
          <a:bodyPr/>
          <a:lstStyle/>
          <a:p>
            <a:r>
              <a:rPr lang="en-US" dirty="0"/>
              <a:t>6/9/2023</a:t>
            </a:r>
          </a:p>
        </p:txBody>
      </p:sp>
      <p:sp>
        <p:nvSpPr>
          <p:cNvPr id="6" name="Slide Number Placeholder 5">
            <a:extLst>
              <a:ext uri="{FF2B5EF4-FFF2-40B4-BE49-F238E27FC236}">
                <a16:creationId xmlns:a16="http://schemas.microsoft.com/office/drawing/2014/main" id="{BE5EB635-7955-DDC4-EE2C-468A67193C41}"/>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12" name="Picture 11" descr="A picture containing text, screenshot, font, line&#10;&#10;Description automatically generated">
            <a:extLst>
              <a:ext uri="{FF2B5EF4-FFF2-40B4-BE49-F238E27FC236}">
                <a16:creationId xmlns:a16="http://schemas.microsoft.com/office/drawing/2014/main" id="{0B666FFF-86A8-7467-BEDC-BF55EE40E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7868" y="1604146"/>
            <a:ext cx="5033028" cy="1093470"/>
          </a:xfrm>
          <a:prstGeom prst="rect">
            <a:avLst/>
          </a:prstGeom>
        </p:spPr>
      </p:pic>
      <p:pic>
        <p:nvPicPr>
          <p:cNvPr id="13" name="Picture 12" descr="A picture containing text, screenshot, font, number&#10;&#10;Description automatically generated">
            <a:extLst>
              <a:ext uri="{FF2B5EF4-FFF2-40B4-BE49-F238E27FC236}">
                <a16:creationId xmlns:a16="http://schemas.microsoft.com/office/drawing/2014/main" id="{0342636F-9CAB-5389-97CE-5E16367BD452}"/>
              </a:ext>
            </a:extLst>
          </p:cNvPr>
          <p:cNvPicPr>
            <a:picLocks noChangeAspect="1"/>
          </p:cNvPicPr>
          <p:nvPr/>
        </p:nvPicPr>
        <p:blipFill>
          <a:blip r:embed="rId3"/>
          <a:stretch>
            <a:fillRect/>
          </a:stretch>
        </p:blipFill>
        <p:spPr>
          <a:xfrm>
            <a:off x="6714022" y="3168387"/>
            <a:ext cx="5026874" cy="1312037"/>
          </a:xfrm>
          <a:prstGeom prst="rect">
            <a:avLst/>
          </a:prstGeom>
        </p:spPr>
      </p:pic>
      <p:sp>
        <p:nvSpPr>
          <p:cNvPr id="19" name="Content Placeholder 3">
            <a:extLst>
              <a:ext uri="{FF2B5EF4-FFF2-40B4-BE49-F238E27FC236}">
                <a16:creationId xmlns:a16="http://schemas.microsoft.com/office/drawing/2014/main" id="{BCAD5F75-6FFC-53A5-BD99-B8EDA399ACCF}"/>
              </a:ext>
            </a:extLst>
          </p:cNvPr>
          <p:cNvSpPr>
            <a:spLocks noGrp="1"/>
          </p:cNvSpPr>
          <p:nvPr>
            <p:ph idx="1"/>
          </p:nvPr>
        </p:nvSpPr>
        <p:spPr>
          <a:xfrm>
            <a:off x="785005" y="1783216"/>
            <a:ext cx="4304580" cy="914400"/>
          </a:xfrm>
        </p:spPr>
        <p:txBody>
          <a:bodyPr/>
          <a:lstStyle/>
          <a:p>
            <a:r>
              <a:rPr lang="en-US" dirty="0"/>
              <a:t>Analyzed the differences between what was produced and domestically consumed and compared that to what was exported.</a:t>
            </a:r>
          </a:p>
        </p:txBody>
      </p:sp>
      <p:sp>
        <p:nvSpPr>
          <p:cNvPr id="20" name="Content Placeholder 7">
            <a:extLst>
              <a:ext uri="{FF2B5EF4-FFF2-40B4-BE49-F238E27FC236}">
                <a16:creationId xmlns:a16="http://schemas.microsoft.com/office/drawing/2014/main" id="{A3DC9E11-77A5-EF7B-9365-172E05F05863}"/>
              </a:ext>
            </a:extLst>
          </p:cNvPr>
          <p:cNvSpPr>
            <a:spLocks noGrp="1"/>
          </p:cNvSpPr>
          <p:nvPr>
            <p:ph idx="15"/>
          </p:nvPr>
        </p:nvSpPr>
        <p:spPr>
          <a:xfrm>
            <a:off x="5574062" y="4854231"/>
            <a:ext cx="3749040" cy="640080"/>
          </a:xfrm>
        </p:spPr>
        <p:txBody>
          <a:bodyPr/>
          <a:lstStyle/>
          <a:p>
            <a:r>
              <a:rPr lang="en-US" dirty="0"/>
              <a:t>For importing countries, each country resulted in a “Mismatch”.</a:t>
            </a:r>
          </a:p>
        </p:txBody>
      </p:sp>
      <p:sp>
        <p:nvSpPr>
          <p:cNvPr id="21" name="Content Placeholder 8">
            <a:extLst>
              <a:ext uri="{FF2B5EF4-FFF2-40B4-BE49-F238E27FC236}">
                <a16:creationId xmlns:a16="http://schemas.microsoft.com/office/drawing/2014/main" id="{B450E872-2B51-5C55-9472-F1F8FBCF8E11}"/>
              </a:ext>
            </a:extLst>
          </p:cNvPr>
          <p:cNvSpPr>
            <a:spLocks noGrp="1"/>
          </p:cNvSpPr>
          <p:nvPr>
            <p:ph idx="16"/>
          </p:nvPr>
        </p:nvSpPr>
        <p:spPr>
          <a:xfrm>
            <a:off x="994380" y="4588117"/>
            <a:ext cx="3749040" cy="640080"/>
          </a:xfrm>
        </p:spPr>
        <p:txBody>
          <a:bodyPr/>
          <a:lstStyle/>
          <a:p>
            <a:r>
              <a:rPr lang="en-US" dirty="0"/>
              <a:t>After importer nation consumption and then re-exportation, there is still coffee left over.</a:t>
            </a:r>
          </a:p>
        </p:txBody>
      </p:sp>
      <p:pic>
        <p:nvPicPr>
          <p:cNvPr id="25" name="Picture 24">
            <a:extLst>
              <a:ext uri="{FF2B5EF4-FFF2-40B4-BE49-F238E27FC236}">
                <a16:creationId xmlns:a16="http://schemas.microsoft.com/office/drawing/2014/main" id="{A3E18E18-8658-322E-DE8D-BE988E279ADC}"/>
              </a:ext>
            </a:extLst>
          </p:cNvPr>
          <p:cNvPicPr>
            <a:picLocks noChangeAspect="1"/>
          </p:cNvPicPr>
          <p:nvPr/>
        </p:nvPicPr>
        <p:blipFill>
          <a:blip r:embed="rId4"/>
          <a:stretch>
            <a:fillRect/>
          </a:stretch>
        </p:blipFill>
        <p:spPr>
          <a:xfrm>
            <a:off x="1047371" y="1303621"/>
            <a:ext cx="3779848" cy="472481"/>
          </a:xfrm>
          <a:prstGeom prst="rect">
            <a:avLst/>
          </a:prstGeom>
        </p:spPr>
      </p:pic>
      <p:pic>
        <p:nvPicPr>
          <p:cNvPr id="27" name="Picture 26">
            <a:extLst>
              <a:ext uri="{FF2B5EF4-FFF2-40B4-BE49-F238E27FC236}">
                <a16:creationId xmlns:a16="http://schemas.microsoft.com/office/drawing/2014/main" id="{DCF52751-F543-3FFE-0754-03B4E6DDE363}"/>
              </a:ext>
            </a:extLst>
          </p:cNvPr>
          <p:cNvPicPr>
            <a:picLocks noChangeAspect="1"/>
          </p:cNvPicPr>
          <p:nvPr/>
        </p:nvPicPr>
        <p:blipFill>
          <a:blip r:embed="rId5"/>
          <a:stretch>
            <a:fillRect/>
          </a:stretch>
        </p:blipFill>
        <p:spPr>
          <a:xfrm>
            <a:off x="2537403" y="2843254"/>
            <a:ext cx="662997" cy="236240"/>
          </a:xfrm>
          <a:prstGeom prst="rect">
            <a:avLst/>
          </a:prstGeom>
        </p:spPr>
      </p:pic>
      <p:pic>
        <p:nvPicPr>
          <p:cNvPr id="29" name="Picture 28">
            <a:extLst>
              <a:ext uri="{FF2B5EF4-FFF2-40B4-BE49-F238E27FC236}">
                <a16:creationId xmlns:a16="http://schemas.microsoft.com/office/drawing/2014/main" id="{04BF9298-7319-77AC-582D-61A69D86A660}"/>
              </a:ext>
            </a:extLst>
          </p:cNvPr>
          <p:cNvPicPr>
            <a:picLocks noChangeAspect="1"/>
          </p:cNvPicPr>
          <p:nvPr/>
        </p:nvPicPr>
        <p:blipFill>
          <a:blip r:embed="rId5"/>
          <a:stretch>
            <a:fillRect/>
          </a:stretch>
        </p:blipFill>
        <p:spPr>
          <a:xfrm>
            <a:off x="2537401" y="4050225"/>
            <a:ext cx="662997" cy="236240"/>
          </a:xfrm>
          <a:prstGeom prst="rect">
            <a:avLst/>
          </a:prstGeom>
        </p:spPr>
      </p:pic>
      <p:sp>
        <p:nvSpPr>
          <p:cNvPr id="30" name="Footer Placeholder 5">
            <a:extLst>
              <a:ext uri="{FF2B5EF4-FFF2-40B4-BE49-F238E27FC236}">
                <a16:creationId xmlns:a16="http://schemas.microsoft.com/office/drawing/2014/main" id="{6B7E4242-B6EF-AA9E-07C7-C2A3511A8DE8}"/>
              </a:ext>
            </a:extLst>
          </p:cNvPr>
          <p:cNvSpPr txBox="1">
            <a:spLocks/>
          </p:cNvSpPr>
          <p:nvPr/>
        </p:nvSpPr>
        <p:spPr>
          <a:xfrm>
            <a:off x="4113362" y="6508198"/>
            <a:ext cx="4114800" cy="182880"/>
          </a:xfrm>
          <a:prstGeom prst="rect">
            <a:avLst/>
          </a:prstGeom>
        </p:spPr>
        <p:txBody>
          <a:bodyPr vert="horz" lIns="91440" tIns="45720" rIns="91440" bIns="45720" rtlCol="0" anchor="b" anchorCtr="0"/>
          <a:lstStyle>
            <a:defPPr>
              <a:defRPr lang="en-US"/>
            </a:defPPr>
            <a:lvl1pPr marL="0" algn="ctr" defTabSz="914400" rtl="0" eaLnBrk="1" latinLnBrk="0" hangingPunct="1">
              <a:defRPr sz="1000" kern="1200" spc="3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Syracuse University – IST 652</a:t>
            </a:r>
          </a:p>
        </p:txBody>
      </p:sp>
    </p:spTree>
    <p:extLst>
      <p:ext uri="{BB962C8B-B14F-4D97-AF65-F5344CB8AC3E}">
        <p14:creationId xmlns:p14="http://schemas.microsoft.com/office/powerpoint/2010/main" val="31846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BB54436-98C2-84C3-65DB-5F89E3DACCCE}"/>
              </a:ext>
            </a:extLst>
          </p:cNvPr>
          <p:cNvSpPr>
            <a:spLocks noGrp="1"/>
          </p:cNvSpPr>
          <p:nvPr>
            <p:ph type="pic" sz="quarter" idx="14"/>
          </p:nvPr>
        </p:nvSpPr>
        <p:spPr>
          <a:solidFill>
            <a:schemeClr val="accent3">
              <a:lumMod val="10000"/>
            </a:schemeClr>
          </a:solidFill>
          <a:ln>
            <a:solidFill>
              <a:schemeClr val="accent2">
                <a:lumMod val="50000"/>
              </a:schemeClr>
            </a:solidFill>
          </a:ln>
        </p:spPr>
      </p:sp>
      <p:sp>
        <p:nvSpPr>
          <p:cNvPr id="3" name="Title 2">
            <a:extLst>
              <a:ext uri="{FF2B5EF4-FFF2-40B4-BE49-F238E27FC236}">
                <a16:creationId xmlns:a16="http://schemas.microsoft.com/office/drawing/2014/main" id="{41B3BBE2-5EAA-70EE-9425-A5E6A61817D9}"/>
              </a:ext>
            </a:extLst>
          </p:cNvPr>
          <p:cNvSpPr>
            <a:spLocks noGrp="1"/>
          </p:cNvSpPr>
          <p:nvPr>
            <p:ph type="title"/>
          </p:nvPr>
        </p:nvSpPr>
        <p:spPr>
          <a:xfrm>
            <a:off x="138195" y="391639"/>
            <a:ext cx="4614960" cy="914400"/>
          </a:xfrm>
        </p:spPr>
        <p:txBody>
          <a:bodyPr>
            <a:normAutofit fontScale="90000"/>
          </a:bodyPr>
          <a:lstStyle/>
          <a:p>
            <a:r>
              <a:rPr lang="en-US" dirty="0"/>
              <a:t>Question 2: Continued</a:t>
            </a:r>
          </a:p>
        </p:txBody>
      </p:sp>
      <p:sp>
        <p:nvSpPr>
          <p:cNvPr id="4" name="Text Placeholder 3">
            <a:extLst>
              <a:ext uri="{FF2B5EF4-FFF2-40B4-BE49-F238E27FC236}">
                <a16:creationId xmlns:a16="http://schemas.microsoft.com/office/drawing/2014/main" id="{EE72D500-5CE2-CA3C-2B7F-6D5D36688E94}"/>
              </a:ext>
            </a:extLst>
          </p:cNvPr>
          <p:cNvSpPr>
            <a:spLocks noGrp="1"/>
          </p:cNvSpPr>
          <p:nvPr>
            <p:ph type="body" idx="1"/>
          </p:nvPr>
        </p:nvSpPr>
        <p:spPr>
          <a:xfrm>
            <a:off x="1475118" y="1374532"/>
            <a:ext cx="9238890" cy="1591662"/>
          </a:xfrm>
        </p:spPr>
        <p:txBody>
          <a:bodyPr>
            <a:normAutofit/>
          </a:bodyPr>
          <a:lstStyle/>
          <a:p>
            <a:pPr>
              <a:lnSpc>
                <a:spcPct val="150000"/>
              </a:lnSpc>
            </a:pPr>
            <a:r>
              <a:rPr lang="en-US" sz="1800" dirty="0"/>
              <a:t>After domestic consumption, exportation and importation, importer nation consumption, and re-exportation, there is still coffee left over from what was originally produced.</a:t>
            </a:r>
          </a:p>
        </p:txBody>
      </p:sp>
      <p:sp>
        <p:nvSpPr>
          <p:cNvPr id="5" name="Text Placeholder 4">
            <a:extLst>
              <a:ext uri="{FF2B5EF4-FFF2-40B4-BE49-F238E27FC236}">
                <a16:creationId xmlns:a16="http://schemas.microsoft.com/office/drawing/2014/main" id="{2C349A0E-8627-87A3-037D-254BB5C16A8A}"/>
              </a:ext>
            </a:extLst>
          </p:cNvPr>
          <p:cNvSpPr>
            <a:spLocks noGrp="1"/>
          </p:cNvSpPr>
          <p:nvPr>
            <p:ph type="body" sz="quarter" idx="3"/>
          </p:nvPr>
        </p:nvSpPr>
        <p:spPr>
          <a:xfrm>
            <a:off x="1570008" y="3034688"/>
            <a:ext cx="9428671" cy="476264"/>
          </a:xfrm>
        </p:spPr>
        <p:txBody>
          <a:bodyPr>
            <a:normAutofit/>
          </a:bodyPr>
          <a:lstStyle/>
          <a:p>
            <a:r>
              <a:rPr lang="en-US" sz="1800" dirty="0"/>
              <a:t>Coffee is only good for 3-5 months if grounded, and 6-9 months if left as the whole bean.</a:t>
            </a:r>
          </a:p>
        </p:txBody>
      </p:sp>
      <p:sp>
        <p:nvSpPr>
          <p:cNvPr id="6" name="Date Placeholder 5">
            <a:extLst>
              <a:ext uri="{FF2B5EF4-FFF2-40B4-BE49-F238E27FC236}">
                <a16:creationId xmlns:a16="http://schemas.microsoft.com/office/drawing/2014/main" id="{3A3D6AB4-743C-4C9E-E2ED-017B3F946428}"/>
              </a:ext>
            </a:extLst>
          </p:cNvPr>
          <p:cNvSpPr>
            <a:spLocks noGrp="1"/>
          </p:cNvSpPr>
          <p:nvPr>
            <p:ph type="dt" sz="half" idx="10"/>
          </p:nvPr>
        </p:nvSpPr>
        <p:spPr/>
        <p:txBody>
          <a:bodyPr/>
          <a:lstStyle/>
          <a:p>
            <a:r>
              <a:rPr lang="en-US" dirty="0"/>
              <a:t>6/9/2023</a:t>
            </a:r>
          </a:p>
        </p:txBody>
      </p:sp>
      <p:sp>
        <p:nvSpPr>
          <p:cNvPr id="7" name="Footer Placeholder 6">
            <a:extLst>
              <a:ext uri="{FF2B5EF4-FFF2-40B4-BE49-F238E27FC236}">
                <a16:creationId xmlns:a16="http://schemas.microsoft.com/office/drawing/2014/main" id="{DBB3C1E4-7827-F5C7-5406-8F159575F200}"/>
              </a:ext>
            </a:extLst>
          </p:cNvPr>
          <p:cNvSpPr>
            <a:spLocks noGrp="1"/>
          </p:cNvSpPr>
          <p:nvPr>
            <p:ph type="ftr" sz="quarter" idx="11"/>
          </p:nvPr>
        </p:nvSpPr>
        <p:spPr/>
        <p:txBody>
          <a:bodyPr/>
          <a:lstStyle/>
          <a:p>
            <a:r>
              <a:rPr lang="en-US" dirty="0"/>
              <a:t>Syracuse University – IST 652</a:t>
            </a:r>
          </a:p>
        </p:txBody>
      </p:sp>
      <p:sp>
        <p:nvSpPr>
          <p:cNvPr id="8" name="Slide Number Placeholder 7">
            <a:extLst>
              <a:ext uri="{FF2B5EF4-FFF2-40B4-BE49-F238E27FC236}">
                <a16:creationId xmlns:a16="http://schemas.microsoft.com/office/drawing/2014/main" id="{251A5A0B-C6A0-C078-2A71-CBBB4E3C414D}"/>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9" name="Text Placeholder 4">
            <a:extLst>
              <a:ext uri="{FF2B5EF4-FFF2-40B4-BE49-F238E27FC236}">
                <a16:creationId xmlns:a16="http://schemas.microsoft.com/office/drawing/2014/main" id="{8DD522F2-DF47-7DD6-F594-76DC2AD9EB2E}"/>
              </a:ext>
            </a:extLst>
          </p:cNvPr>
          <p:cNvSpPr>
            <a:spLocks noGrp="1"/>
          </p:cNvSpPr>
          <p:nvPr>
            <p:ph type="body" sz="quarter" idx="3"/>
          </p:nvPr>
        </p:nvSpPr>
        <p:spPr>
          <a:xfrm>
            <a:off x="1570007" y="4018804"/>
            <a:ext cx="9428671" cy="476264"/>
          </a:xfrm>
        </p:spPr>
        <p:txBody>
          <a:bodyPr>
            <a:normAutofit fontScale="92500"/>
          </a:bodyPr>
          <a:lstStyle/>
          <a:p>
            <a:r>
              <a:rPr lang="en-US" sz="1800" dirty="0"/>
              <a:t>Left over coffee is a contributor of greenhouse gas emissions as it breaks down in landfills.</a:t>
            </a:r>
          </a:p>
        </p:txBody>
      </p:sp>
      <p:sp>
        <p:nvSpPr>
          <p:cNvPr id="10" name="Text Placeholder 4">
            <a:extLst>
              <a:ext uri="{FF2B5EF4-FFF2-40B4-BE49-F238E27FC236}">
                <a16:creationId xmlns:a16="http://schemas.microsoft.com/office/drawing/2014/main" id="{52C06995-85FA-FF52-1FEE-77648950D5D1}"/>
              </a:ext>
            </a:extLst>
          </p:cNvPr>
          <p:cNvSpPr>
            <a:spLocks noGrp="1"/>
          </p:cNvSpPr>
          <p:nvPr>
            <p:ph type="body" sz="quarter" idx="3"/>
          </p:nvPr>
        </p:nvSpPr>
        <p:spPr>
          <a:xfrm>
            <a:off x="1570007" y="4764787"/>
            <a:ext cx="9428671" cy="1032163"/>
          </a:xfrm>
        </p:spPr>
        <p:txBody>
          <a:bodyPr>
            <a:normAutofit/>
          </a:bodyPr>
          <a:lstStyle/>
          <a:p>
            <a:r>
              <a:rPr lang="en-US" sz="1800" dirty="0"/>
              <a:t>Countries, organizations and businesses are trying to reduce coffee waste by turning left over coffee into raw materials and eco-products.</a:t>
            </a:r>
          </a:p>
        </p:txBody>
      </p:sp>
    </p:spTree>
    <p:extLst>
      <p:ext uri="{BB962C8B-B14F-4D97-AF65-F5344CB8AC3E}">
        <p14:creationId xmlns:p14="http://schemas.microsoft.com/office/powerpoint/2010/main" val="3643446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9B160E0-581A-D2B3-2C79-7B1FCA813672}"/>
              </a:ext>
            </a:extLst>
          </p:cNvPr>
          <p:cNvSpPr>
            <a:spLocks noGrp="1"/>
          </p:cNvSpPr>
          <p:nvPr>
            <p:ph type="pic" sz="quarter" idx="14"/>
          </p:nvPr>
        </p:nvSpPr>
        <p:spPr/>
      </p:sp>
      <p:sp>
        <p:nvSpPr>
          <p:cNvPr id="3" name="Title 2">
            <a:extLst>
              <a:ext uri="{FF2B5EF4-FFF2-40B4-BE49-F238E27FC236}">
                <a16:creationId xmlns:a16="http://schemas.microsoft.com/office/drawing/2014/main" id="{8506D7A2-1997-7C2D-DA7A-B5150A7818D0}"/>
              </a:ext>
            </a:extLst>
          </p:cNvPr>
          <p:cNvSpPr>
            <a:spLocks noGrp="1"/>
          </p:cNvSpPr>
          <p:nvPr>
            <p:ph type="title"/>
          </p:nvPr>
        </p:nvSpPr>
        <p:spPr>
          <a:xfrm>
            <a:off x="534838" y="448056"/>
            <a:ext cx="11352362" cy="914400"/>
          </a:xfrm>
        </p:spPr>
        <p:txBody>
          <a:bodyPr>
            <a:normAutofit fontScale="90000"/>
          </a:bodyPr>
          <a:lstStyle/>
          <a:p>
            <a:r>
              <a:rPr lang="en-US" dirty="0"/>
              <a:t>Question 3: </a:t>
            </a:r>
            <a:r>
              <a:rPr lang="en-US" sz="3200" dirty="0"/>
              <a:t>“Is there a pattern of an increase or decrease in coffee consumption over the years? And does green coffee investment follow this pattern?”</a:t>
            </a:r>
            <a:br>
              <a:rPr lang="en-US" sz="3200" dirty="0"/>
            </a:br>
            <a:endParaRPr lang="en-US" dirty="0"/>
          </a:p>
        </p:txBody>
      </p:sp>
      <p:sp>
        <p:nvSpPr>
          <p:cNvPr id="4" name="Date Placeholder 3">
            <a:extLst>
              <a:ext uri="{FF2B5EF4-FFF2-40B4-BE49-F238E27FC236}">
                <a16:creationId xmlns:a16="http://schemas.microsoft.com/office/drawing/2014/main" id="{0F8C35E0-78FC-8C2A-12FF-3154F93818C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3532124-FE86-CEDE-F8CF-7EECB2191469}"/>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DA86E6FD-CFA5-F5F9-A84A-54EE09C1D586}"/>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7" name="Text Placeholder 6">
            <a:extLst>
              <a:ext uri="{FF2B5EF4-FFF2-40B4-BE49-F238E27FC236}">
                <a16:creationId xmlns:a16="http://schemas.microsoft.com/office/drawing/2014/main" id="{734A5C18-F2D5-22B3-2093-69F8435D8A9E}"/>
              </a:ext>
            </a:extLst>
          </p:cNvPr>
          <p:cNvSpPr>
            <a:spLocks noGrp="1"/>
          </p:cNvSpPr>
          <p:nvPr>
            <p:ph type="body" sz="quarter" idx="15"/>
          </p:nvPr>
        </p:nvSpPr>
        <p:spPr>
          <a:xfrm>
            <a:off x="534837" y="1810511"/>
            <a:ext cx="2562045" cy="1527911"/>
          </a:xfrm>
        </p:spPr>
        <p:txBody>
          <a:bodyPr>
            <a:normAutofit/>
          </a:bodyPr>
          <a:lstStyle/>
          <a:p>
            <a:r>
              <a:rPr lang="en-US" sz="1600" dirty="0"/>
              <a:t>The first graph looks at the domestic country coffee consumption summed over the years 1990-2020.</a:t>
            </a:r>
          </a:p>
        </p:txBody>
      </p:sp>
      <p:sp>
        <p:nvSpPr>
          <p:cNvPr id="8" name="Text Placeholder 7">
            <a:extLst>
              <a:ext uri="{FF2B5EF4-FFF2-40B4-BE49-F238E27FC236}">
                <a16:creationId xmlns:a16="http://schemas.microsoft.com/office/drawing/2014/main" id="{BE423231-0393-29A2-7658-46DE53EA7322}"/>
              </a:ext>
            </a:extLst>
          </p:cNvPr>
          <p:cNvSpPr>
            <a:spLocks noGrp="1"/>
          </p:cNvSpPr>
          <p:nvPr>
            <p:ph type="body" sz="quarter" idx="16"/>
          </p:nvPr>
        </p:nvSpPr>
        <p:spPr>
          <a:xfrm>
            <a:off x="457199" y="3933645"/>
            <a:ext cx="2743200" cy="1915064"/>
          </a:xfrm>
        </p:spPr>
        <p:txBody>
          <a:bodyPr>
            <a:normAutofit/>
          </a:bodyPr>
          <a:lstStyle/>
          <a:p>
            <a:r>
              <a:rPr lang="en-US" sz="1600" dirty="0"/>
              <a:t>The nature of the graph suggests that producing countries started to gain access to more resources in the 1990’s, allowing for more coffee production and subsequent coffee consumption.</a:t>
            </a:r>
          </a:p>
        </p:txBody>
      </p:sp>
      <p:sp>
        <p:nvSpPr>
          <p:cNvPr id="9" name="Text Placeholder 8">
            <a:extLst>
              <a:ext uri="{FF2B5EF4-FFF2-40B4-BE49-F238E27FC236}">
                <a16:creationId xmlns:a16="http://schemas.microsoft.com/office/drawing/2014/main" id="{CE9F9CBE-BF40-20D4-3819-AC859D90650B}"/>
              </a:ext>
            </a:extLst>
          </p:cNvPr>
          <p:cNvSpPr>
            <a:spLocks noGrp="1"/>
          </p:cNvSpPr>
          <p:nvPr>
            <p:ph type="body" sz="quarter" idx="17"/>
          </p:nvPr>
        </p:nvSpPr>
        <p:spPr>
          <a:xfrm>
            <a:off x="3381554" y="1810511"/>
            <a:ext cx="2562045" cy="1458900"/>
          </a:xfrm>
        </p:spPr>
        <p:txBody>
          <a:bodyPr>
            <a:normAutofit/>
          </a:bodyPr>
          <a:lstStyle/>
          <a:p>
            <a:r>
              <a:rPr lang="en-US" sz="1600" dirty="0"/>
              <a:t>There is a logistic increase in domestic coffee consumption over the years.</a:t>
            </a:r>
          </a:p>
        </p:txBody>
      </p:sp>
      <p:sp>
        <p:nvSpPr>
          <p:cNvPr id="10" name="Text Placeholder 9">
            <a:extLst>
              <a:ext uri="{FF2B5EF4-FFF2-40B4-BE49-F238E27FC236}">
                <a16:creationId xmlns:a16="http://schemas.microsoft.com/office/drawing/2014/main" id="{E0A7939C-BBCC-8EBA-9C26-3BDD5AA90FE9}"/>
              </a:ext>
            </a:extLst>
          </p:cNvPr>
          <p:cNvSpPr>
            <a:spLocks noGrp="1"/>
          </p:cNvSpPr>
          <p:nvPr>
            <p:ph type="body" sz="quarter" idx="18"/>
          </p:nvPr>
        </p:nvSpPr>
        <p:spPr>
          <a:xfrm>
            <a:off x="3457666" y="3933645"/>
            <a:ext cx="2638334" cy="1915063"/>
          </a:xfrm>
        </p:spPr>
        <p:txBody>
          <a:bodyPr>
            <a:normAutofit/>
          </a:bodyPr>
          <a:lstStyle/>
          <a:p>
            <a:r>
              <a:rPr lang="en-US" sz="1600" dirty="0"/>
              <a:t>There is a slight uncharacteristic drop in 2019/2020, which could suggest a pattern of decrease in consumption, possibly a result of the Covid-19 pandemic.</a:t>
            </a:r>
          </a:p>
        </p:txBody>
      </p:sp>
      <p:pic>
        <p:nvPicPr>
          <p:cNvPr id="11" name="Picture 10" descr="A picture containing text, screenshot, plot, line&#10;&#10;Description automatically generated">
            <a:extLst>
              <a:ext uri="{FF2B5EF4-FFF2-40B4-BE49-F238E27FC236}">
                <a16:creationId xmlns:a16="http://schemas.microsoft.com/office/drawing/2014/main" id="{9C56583D-6D9B-1AB1-F6AD-C07FC07ACC10}"/>
              </a:ext>
            </a:extLst>
          </p:cNvPr>
          <p:cNvPicPr>
            <a:picLocks noChangeAspect="1"/>
          </p:cNvPicPr>
          <p:nvPr/>
        </p:nvPicPr>
        <p:blipFill>
          <a:blip r:embed="rId2"/>
          <a:stretch>
            <a:fillRect/>
          </a:stretch>
        </p:blipFill>
        <p:spPr>
          <a:xfrm>
            <a:off x="6446862" y="2002450"/>
            <a:ext cx="5463859" cy="3363135"/>
          </a:xfrm>
          <a:prstGeom prst="rect">
            <a:avLst/>
          </a:prstGeom>
        </p:spPr>
      </p:pic>
    </p:spTree>
    <p:extLst>
      <p:ext uri="{BB962C8B-B14F-4D97-AF65-F5344CB8AC3E}">
        <p14:creationId xmlns:p14="http://schemas.microsoft.com/office/powerpoint/2010/main" val="2215445717"/>
      </p:ext>
    </p:extLst>
  </p:cSld>
  <p:clrMapOvr>
    <a:masterClrMapping/>
  </p:clrMapOvr>
</p:sld>
</file>

<file path=ppt/theme/theme1.xml><?xml version="1.0" encoding="utf-8"?>
<a:theme xmlns:a="http://schemas.openxmlformats.org/drawingml/2006/main" name="Office Theme">
  <a:themeElements>
    <a:clrScheme name="Custom 87">
      <a:dk1>
        <a:sysClr val="windowText" lastClr="000000"/>
      </a:dk1>
      <a:lt1>
        <a:sysClr val="window" lastClr="FFFFFF"/>
      </a:lt1>
      <a:dk2>
        <a:srgbClr val="BF8641"/>
      </a:dk2>
      <a:lt2>
        <a:srgbClr val="E7E6E6"/>
      </a:lt2>
      <a:accent1>
        <a:srgbClr val="F2D6BD"/>
      </a:accent1>
      <a:accent2>
        <a:srgbClr val="616F8C"/>
      </a:accent2>
      <a:accent3>
        <a:srgbClr val="F2DAAC"/>
      </a:accent3>
      <a:accent4>
        <a:srgbClr val="373921"/>
      </a:accent4>
      <a:accent5>
        <a:srgbClr val="D9A577"/>
      </a:accent5>
      <a:accent6>
        <a:srgbClr val="A3AFB4"/>
      </a:accent6>
      <a:hlink>
        <a:srgbClr val="0563C1"/>
      </a:hlink>
      <a:folHlink>
        <a:srgbClr val="954F72"/>
      </a:folHlink>
    </a:clrScheme>
    <a:fontScheme name="Custom 123">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rence presentation_Win32_JB_v4" id="{70FCD93A-57EB-469C-A5BA-B1DBF07680C8}" vid="{464C857C-B28C-411E-81F1-9894EC025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56D043-63BC-4A94-9887-A7B1B2C8476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BD9B850-33FE-43D9-B469-C12FCA496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22CF4D-9565-4B86-A8C6-169590EAEBF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Classic conference presentation</Template>
  <TotalTime>1087</TotalTime>
  <Words>1275</Words>
  <Application>Microsoft Office PowerPoint</Application>
  <PresentationFormat>Widescreen</PresentationFormat>
  <Paragraphs>126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Calibri</vt:lpstr>
      <vt:lpstr>Constantia</vt:lpstr>
      <vt:lpstr>Elephant Pro</vt:lpstr>
      <vt:lpstr>Office Theme</vt:lpstr>
      <vt:lpstr>“Global Trends in Coffee: A Comprehensive Analysis of Imports, Exports, and Consumption Patterns Across Countries (1990-2020)”</vt:lpstr>
      <vt:lpstr>Agenda</vt:lpstr>
      <vt:lpstr>Introduction</vt:lpstr>
      <vt:lpstr>Data and its Source</vt:lpstr>
      <vt:lpstr>Question 1: “Do countries consume more of the coffee they specialize in producing?” </vt:lpstr>
      <vt:lpstr>Question 2: “Is there a difference in coffee amounts between what is produced and or imported versus what is consumed? And is this amount equal to what is exported or re-exported?”  </vt:lpstr>
      <vt:lpstr>Question 2: Continued</vt:lpstr>
      <vt:lpstr>Question 2: Continued</vt:lpstr>
      <vt:lpstr>Question 3: “Is there a pattern of an increase or decrease in coffee consumption over the years? And does green coffee investment follow this pattern?” </vt:lpstr>
      <vt:lpstr>Question 3: Continued</vt:lpstr>
      <vt:lpstr>Question 3: Continued</vt:lpstr>
      <vt:lpstr>Question 3: Continued</vt:lpstr>
      <vt:lpstr>Conclusion</vt:lpstr>
      <vt:lpstr>Source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Trends in Coffee: A Comprehensive Analysis of Imports, Exports, and Consumption Patterns across Countries (1990-2020)”</dc:title>
  <dc:creator>Ceara Stewart</dc:creator>
  <cp:lastModifiedBy>Ceara Stewart</cp:lastModifiedBy>
  <cp:revision>2</cp:revision>
  <dcterms:created xsi:type="dcterms:W3CDTF">2023-06-10T03:20:00Z</dcterms:created>
  <dcterms:modified xsi:type="dcterms:W3CDTF">2023-06-15T23:59:30Z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